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5" r:id="rId4"/>
    <p:sldId id="269" r:id="rId5"/>
    <p:sldId id="270" r:id="rId6"/>
    <p:sldId id="271" r:id="rId7"/>
    <p:sldId id="272" r:id="rId8"/>
    <p:sldId id="273" r:id="rId9"/>
    <p:sldId id="275" r:id="rId10"/>
    <p:sldId id="278" r:id="rId11"/>
    <p:sldId id="276" r:id="rId12"/>
    <p:sldId id="277" r:id="rId13"/>
    <p:sldId id="267" r:id="rId14"/>
    <p:sldId id="268" r:id="rId15"/>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ORABONA" initials="OO" lastIdx="2" clrIdx="0">
    <p:extLst>
      <p:ext uri="{19B8F6BF-5375-455C-9EA6-DF929625EA0E}">
        <p15:presenceInfo xmlns:p15="http://schemas.microsoft.com/office/powerpoint/2012/main" userId="S-1-5-21-574890638-3525286098-58272936-1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80" d="100"/>
          <a:sy n="80" d="100"/>
        </p:scale>
        <p:origin x="4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52E3BE8-59AA-4987-A68A-5A1ABED46D70}" type="datetimeFigureOut">
              <a:rPr lang="fr-FR" smtClean="0"/>
              <a:t>14/11/2019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5042C-BDDD-4035-8EF8-26C1B6418AA4}"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64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2E3BE8-59AA-4987-A68A-5A1ABED46D70}" type="datetimeFigureOut">
              <a:rPr lang="fr-FR" smtClean="0"/>
              <a:t>14/11/2019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37150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2E3BE8-59AA-4987-A68A-5A1ABED46D70}" type="datetimeFigureOut">
              <a:rPr lang="fr-FR" smtClean="0"/>
              <a:t>14/11/2019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207004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2E3BE8-59AA-4987-A68A-5A1ABED46D70}" type="datetimeFigureOut">
              <a:rPr lang="fr-FR" smtClean="0"/>
              <a:t>14/11/2019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16478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52E3BE8-59AA-4987-A68A-5A1ABED46D70}" type="datetimeFigureOut">
              <a:rPr lang="fr-FR" smtClean="0"/>
              <a:t>14/11/2019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5042C-BDDD-4035-8EF8-26C1B6418AA4}"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94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52E3BE8-59AA-4987-A68A-5A1ABED46D70}" type="datetimeFigureOut">
              <a:rPr lang="fr-FR" smtClean="0"/>
              <a:t>14/11/2019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216511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52E3BE8-59AA-4987-A68A-5A1ABED46D70}" type="datetimeFigureOut">
              <a:rPr lang="fr-FR" smtClean="0"/>
              <a:t>14/11/2019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320127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52E3BE8-59AA-4987-A68A-5A1ABED46D70}" type="datetimeFigureOut">
              <a:rPr lang="fr-FR" smtClean="0"/>
              <a:t>14/11/2019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361576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52E3BE8-59AA-4987-A68A-5A1ABED46D70}" type="datetimeFigureOut">
              <a:rPr lang="fr-FR" smtClean="0"/>
              <a:t>14/11/2019</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123715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52E3BE8-59AA-4987-A68A-5A1ABED46D70}" type="datetimeFigureOut">
              <a:rPr lang="fr-FR" smtClean="0"/>
              <a:t>14/11/2019</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585042C-BDDD-4035-8EF8-26C1B6418AA4}" type="slidenum">
              <a:rPr lang="fr-FR" smtClean="0"/>
              <a:t>‹N°›</a:t>
            </a:fld>
            <a:endParaRPr lang="fr-FR"/>
          </a:p>
        </p:txBody>
      </p:sp>
    </p:spTree>
    <p:extLst>
      <p:ext uri="{BB962C8B-B14F-4D97-AF65-F5344CB8AC3E}">
        <p14:creationId xmlns:p14="http://schemas.microsoft.com/office/powerpoint/2010/main" val="204187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52E3BE8-59AA-4987-A68A-5A1ABED46D70}" type="datetimeFigureOut">
              <a:rPr lang="fr-FR" smtClean="0"/>
              <a:t>14/11/2019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5042C-BDDD-4035-8EF8-26C1B6418AA4}" type="slidenum">
              <a:rPr lang="fr-FR" smtClean="0"/>
              <a:t>‹N°›</a:t>
            </a:fld>
            <a:endParaRPr lang="fr-FR"/>
          </a:p>
        </p:txBody>
      </p:sp>
    </p:spTree>
    <p:extLst>
      <p:ext uri="{BB962C8B-B14F-4D97-AF65-F5344CB8AC3E}">
        <p14:creationId xmlns:p14="http://schemas.microsoft.com/office/powerpoint/2010/main" val="1570688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2E3BE8-59AA-4987-A68A-5A1ABED46D70}" type="datetimeFigureOut">
              <a:rPr lang="fr-FR" smtClean="0"/>
              <a:t>14/11/2019</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585042C-BDDD-4035-8EF8-26C1B6418AA4}"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9527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4CD5CB-D209-4D70-8CA4-629731C592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783080" y="1988885"/>
            <a:ext cx="9326880" cy="1091942"/>
          </a:xfrm>
        </p:spPr>
        <p:txBody>
          <a:bodyPr>
            <a:normAutofit/>
          </a:bodyPr>
          <a:lstStyle/>
          <a:p>
            <a:pPr algn="ctr"/>
            <a:r>
              <a:rPr lang="fr-FR" sz="3000" b="1" dirty="0" smtClean="0">
                <a:solidFill>
                  <a:srgbClr val="002060"/>
                </a:solidFill>
              </a:rPr>
              <a:t>La Narcose</a:t>
            </a:r>
            <a:endParaRPr lang="fr-FR" sz="3000" b="1" dirty="0">
              <a:solidFill>
                <a:srgbClr val="002060"/>
              </a:solidFill>
            </a:endParaRPr>
          </a:p>
        </p:txBody>
      </p:sp>
      <p:sp>
        <p:nvSpPr>
          <p:cNvPr id="3" name="Sous-titre 2"/>
          <p:cNvSpPr>
            <a:spLocks noGrp="1"/>
          </p:cNvSpPr>
          <p:nvPr>
            <p:ph type="subTitle" idx="1"/>
          </p:nvPr>
        </p:nvSpPr>
        <p:spPr>
          <a:xfrm>
            <a:off x="5000625" y="5069712"/>
            <a:ext cx="6558475" cy="321438"/>
          </a:xfrm>
        </p:spPr>
        <p:txBody>
          <a:bodyPr>
            <a:normAutofit fontScale="92500" lnSpcReduction="20000"/>
          </a:bodyPr>
          <a:lstStyle/>
          <a:p>
            <a:r>
              <a:rPr lang="fr-FR" sz="2000" b="1" dirty="0" err="1" smtClean="0">
                <a:solidFill>
                  <a:srgbClr val="002060"/>
                </a:solidFill>
              </a:rPr>
              <a:t>Jean-francois</a:t>
            </a:r>
            <a:r>
              <a:rPr lang="fr-FR" sz="2000" b="1" dirty="0" smtClean="0">
                <a:solidFill>
                  <a:srgbClr val="002060"/>
                </a:solidFill>
              </a:rPr>
              <a:t> </a:t>
            </a:r>
            <a:r>
              <a:rPr lang="fr-FR" sz="2000" b="1" dirty="0" err="1" smtClean="0">
                <a:solidFill>
                  <a:srgbClr val="002060"/>
                </a:solidFill>
              </a:rPr>
              <a:t>Arvy</a:t>
            </a:r>
            <a:r>
              <a:rPr lang="fr-FR" sz="2000" b="1" dirty="0" smtClean="0">
                <a:solidFill>
                  <a:srgbClr val="002060"/>
                </a:solidFill>
              </a:rPr>
              <a:t> – </a:t>
            </a:r>
            <a:r>
              <a:rPr lang="fr-FR" sz="2000" b="1" dirty="0" smtClean="0">
                <a:solidFill>
                  <a:srgbClr val="002060"/>
                </a:solidFill>
              </a:rPr>
              <a:t>14/11/2019</a:t>
            </a:r>
            <a:endParaRPr lang="fr-FR" sz="2000" b="1" dirty="0">
              <a:solidFill>
                <a:srgbClr val="002060"/>
              </a:solidFill>
            </a:endParaRPr>
          </a:p>
        </p:txBody>
      </p:sp>
      <p:cxnSp>
        <p:nvCxnSpPr>
          <p:cNvPr id="12" name="Straight Connector 11">
            <a:extLst>
              <a:ext uri="{FF2B5EF4-FFF2-40B4-BE49-F238E27FC236}">
                <a16:creationId xmlns:a16="http://schemas.microsoft.com/office/drawing/2014/main" id="{5C6A2BAE-B461-4B55-8E1F-0722ABDD139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B4C27B90-DF2B-4D00-BA07-18ED774CD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593ACC25-C262-417A-8AA9-0641C772BD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2566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933575"/>
            <a:ext cx="9370695" cy="3848100"/>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sz="2200" dirty="0"/>
          </a:p>
          <a:p>
            <a:endParaRPr lang="fr-FR" sz="2200" dirty="0">
              <a:solidFill>
                <a:srgbClr val="002060"/>
              </a:solidFill>
            </a:endParaRPr>
          </a:p>
          <a:p>
            <a:r>
              <a:rPr lang="fr-FR" sz="2200" b="1" dirty="0" smtClean="0">
                <a:solidFill>
                  <a:srgbClr val="002060"/>
                </a:solidFill>
              </a:rPr>
              <a:t>Symptômes de la narcose :</a:t>
            </a:r>
            <a:endParaRPr lang="fr-FR" sz="2200" dirty="0">
              <a:solidFill>
                <a:srgbClr val="002060"/>
              </a:solidFill>
            </a:endParaRPr>
          </a:p>
          <a:p>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 Attention </a:t>
            </a:r>
            <a:r>
              <a:rPr lang="fr-FR" sz="2200" dirty="0">
                <a:solidFill>
                  <a:srgbClr val="002060"/>
                </a:solidFill>
              </a:rPr>
              <a:t>diminuée</a:t>
            </a:r>
          </a:p>
          <a:p>
            <a:r>
              <a:rPr lang="fr-FR" sz="2200" dirty="0" smtClean="0">
                <a:solidFill>
                  <a:srgbClr val="002060"/>
                </a:solidFill>
              </a:rPr>
              <a:t>	- Euphorie</a:t>
            </a:r>
            <a:endParaRPr lang="fr-FR" sz="2200" dirty="0">
              <a:solidFill>
                <a:srgbClr val="002060"/>
              </a:solidFill>
            </a:endParaRPr>
          </a:p>
          <a:p>
            <a:r>
              <a:rPr lang="fr-FR" sz="2200" dirty="0" smtClean="0">
                <a:solidFill>
                  <a:srgbClr val="002060"/>
                </a:solidFill>
              </a:rPr>
              <a:t>	- Comportement incertain (répétition des mêmes gestes)</a:t>
            </a:r>
            <a:endParaRPr lang="fr-FR" sz="2200" dirty="0">
              <a:solidFill>
                <a:srgbClr val="002060"/>
              </a:solidFill>
            </a:endParaRPr>
          </a:p>
          <a:p>
            <a:r>
              <a:rPr lang="fr-FR" sz="2200" dirty="0" smtClean="0">
                <a:solidFill>
                  <a:srgbClr val="002060"/>
                </a:solidFill>
              </a:rPr>
              <a:t>	- Réaction </a:t>
            </a:r>
            <a:r>
              <a:rPr lang="fr-FR" sz="2200" dirty="0">
                <a:solidFill>
                  <a:srgbClr val="002060"/>
                </a:solidFill>
              </a:rPr>
              <a:t>lente</a:t>
            </a:r>
          </a:p>
          <a:p>
            <a:r>
              <a:rPr lang="fr-FR" sz="2200" dirty="0" smtClean="0">
                <a:solidFill>
                  <a:srgbClr val="002060"/>
                </a:solidFill>
              </a:rPr>
              <a:t>	- Angoisse</a:t>
            </a:r>
            <a:endParaRPr lang="fr-FR" sz="2200" dirty="0">
              <a:solidFill>
                <a:srgbClr val="002060"/>
              </a:solidFill>
            </a:endParaRPr>
          </a:p>
          <a:p>
            <a:r>
              <a:rPr lang="fr-FR" sz="2200" dirty="0" smtClean="0">
                <a:solidFill>
                  <a:srgbClr val="002060"/>
                </a:solidFill>
              </a:rPr>
              <a:t>	- Peur</a:t>
            </a:r>
            <a:endParaRPr lang="fr-FR" sz="2200" dirty="0">
              <a:solidFill>
                <a:srgbClr val="002060"/>
              </a:solidFill>
            </a:endParaRPr>
          </a:p>
          <a:p>
            <a:r>
              <a:rPr lang="fr-FR" sz="2200" dirty="0" smtClean="0">
                <a:solidFill>
                  <a:srgbClr val="002060"/>
                </a:solidFill>
              </a:rPr>
              <a:t>	- Mauvaise </a:t>
            </a:r>
            <a:r>
              <a:rPr lang="fr-FR" sz="2200" dirty="0">
                <a:solidFill>
                  <a:srgbClr val="002060"/>
                </a:solidFill>
              </a:rPr>
              <a:t>coordination</a:t>
            </a:r>
          </a:p>
          <a:p>
            <a:r>
              <a:rPr lang="fr-FR" sz="2200" dirty="0" smtClean="0">
                <a:solidFill>
                  <a:srgbClr val="002060"/>
                </a:solidFill>
              </a:rPr>
              <a:t>	- Vertiges</a:t>
            </a:r>
            <a:endParaRPr lang="fr-FR" sz="2200" dirty="0">
              <a:solidFill>
                <a:srgbClr val="002060"/>
              </a:solidFill>
            </a:endParaRPr>
          </a:p>
          <a:p>
            <a:r>
              <a:rPr lang="fr-FR" sz="2200" dirty="0" smtClean="0">
                <a:solidFill>
                  <a:srgbClr val="002060"/>
                </a:solidFill>
              </a:rPr>
              <a:t>	- Hallucinations</a:t>
            </a:r>
            <a:endParaRPr lang="fr-FR" sz="2200" dirty="0">
              <a:solidFill>
                <a:srgbClr val="002060"/>
              </a:solidFill>
            </a:endParaRPr>
          </a:p>
          <a:p>
            <a:r>
              <a:rPr lang="fr-FR" sz="2200" dirty="0" smtClean="0">
                <a:solidFill>
                  <a:srgbClr val="002060"/>
                </a:solidFill>
              </a:rPr>
              <a:t>	- Inconscience</a:t>
            </a:r>
          </a:p>
          <a:p>
            <a:r>
              <a:rPr lang="fr-FR" sz="2200" dirty="0">
                <a:solidFill>
                  <a:srgbClr val="002060"/>
                </a:solidFill>
              </a:rPr>
              <a:t>	</a:t>
            </a:r>
            <a:r>
              <a:rPr lang="fr-FR" sz="2200" dirty="0" smtClean="0">
                <a:solidFill>
                  <a:srgbClr val="002060"/>
                </a:solidFill>
              </a:rPr>
              <a:t>- Diminution de la vision</a:t>
            </a:r>
            <a:endParaRPr lang="fr-FR" sz="2200"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a:t>
            </a:r>
            <a:r>
              <a:rPr lang="fr-FR" sz="3000" dirty="0" err="1" smtClean="0">
                <a:solidFill>
                  <a:srgbClr val="002060"/>
                </a:solidFill>
              </a:rPr>
              <a:t>Symptomes</a:t>
            </a:r>
            <a:endParaRPr lang="fr-FR" sz="3000" dirty="0">
              <a:solidFill>
                <a:srgbClr val="002060"/>
              </a:solidFill>
            </a:endParaRPr>
          </a:p>
        </p:txBody>
      </p:sp>
    </p:spTree>
    <p:extLst>
      <p:ext uri="{BB962C8B-B14F-4D97-AF65-F5344CB8AC3E}">
        <p14:creationId xmlns:p14="http://schemas.microsoft.com/office/powerpoint/2010/main" val="271428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905000"/>
            <a:ext cx="9370695" cy="3200400"/>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sz="2200" dirty="0"/>
          </a:p>
          <a:p>
            <a:endParaRPr lang="fr-FR" sz="2200" dirty="0">
              <a:solidFill>
                <a:srgbClr val="002060"/>
              </a:solidFill>
            </a:endParaRPr>
          </a:p>
          <a:p>
            <a:r>
              <a:rPr lang="fr-FR" sz="2200" b="1" dirty="0" smtClean="0">
                <a:solidFill>
                  <a:srgbClr val="002060"/>
                </a:solidFill>
              </a:rPr>
              <a:t>Prévention de la narcose :</a:t>
            </a:r>
            <a:endParaRPr lang="fr-FR" sz="2200" dirty="0">
              <a:solidFill>
                <a:srgbClr val="002060"/>
              </a:solidFill>
            </a:endParaRPr>
          </a:p>
          <a:p>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 Bonne </a:t>
            </a:r>
            <a:r>
              <a:rPr lang="fr-FR" sz="2200" dirty="0">
                <a:solidFill>
                  <a:srgbClr val="002060"/>
                </a:solidFill>
              </a:rPr>
              <a:t>condition physique</a:t>
            </a:r>
          </a:p>
          <a:p>
            <a:r>
              <a:rPr lang="fr-FR" sz="2200" dirty="0" smtClean="0">
                <a:solidFill>
                  <a:srgbClr val="002060"/>
                </a:solidFill>
              </a:rPr>
              <a:t>	</a:t>
            </a:r>
          </a:p>
          <a:p>
            <a:r>
              <a:rPr lang="fr-FR" sz="2200" dirty="0">
                <a:solidFill>
                  <a:srgbClr val="002060"/>
                </a:solidFill>
              </a:rPr>
              <a:t>	</a:t>
            </a:r>
            <a:r>
              <a:rPr lang="fr-FR" sz="2200" dirty="0" smtClean="0">
                <a:solidFill>
                  <a:srgbClr val="002060"/>
                </a:solidFill>
              </a:rPr>
              <a:t>- Plonger </a:t>
            </a:r>
            <a:r>
              <a:rPr lang="fr-FR" sz="2200" dirty="0">
                <a:solidFill>
                  <a:srgbClr val="002060"/>
                </a:solidFill>
              </a:rPr>
              <a:t>régulièrement et s’entrainer à la profondeur</a:t>
            </a:r>
          </a:p>
          <a:p>
            <a:r>
              <a:rPr lang="fr-FR" sz="2200" dirty="0" smtClean="0">
                <a:solidFill>
                  <a:srgbClr val="002060"/>
                </a:solidFill>
              </a:rPr>
              <a:t>	</a:t>
            </a:r>
          </a:p>
          <a:p>
            <a:r>
              <a:rPr lang="fr-FR" sz="2200" dirty="0">
                <a:solidFill>
                  <a:srgbClr val="002060"/>
                </a:solidFill>
              </a:rPr>
              <a:t>	</a:t>
            </a:r>
            <a:r>
              <a:rPr lang="fr-FR" sz="2200" dirty="0" smtClean="0">
                <a:solidFill>
                  <a:srgbClr val="002060"/>
                </a:solidFill>
              </a:rPr>
              <a:t>- Se </a:t>
            </a:r>
            <a:r>
              <a:rPr lang="fr-FR" sz="2200" dirty="0">
                <a:solidFill>
                  <a:srgbClr val="002060"/>
                </a:solidFill>
              </a:rPr>
              <a:t>connaitre et connaitre ses limites</a:t>
            </a:r>
          </a:p>
          <a:p>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 Plongées </a:t>
            </a:r>
            <a:r>
              <a:rPr lang="fr-FR" sz="2200" dirty="0">
                <a:solidFill>
                  <a:srgbClr val="002060"/>
                </a:solidFill>
              </a:rPr>
              <a:t>au </a:t>
            </a:r>
            <a:r>
              <a:rPr lang="fr-FR" sz="2200" dirty="0" err="1" smtClean="0">
                <a:solidFill>
                  <a:srgbClr val="002060"/>
                </a:solidFill>
              </a:rPr>
              <a:t>Nitrox</a:t>
            </a:r>
            <a:r>
              <a:rPr lang="fr-FR" sz="2200" dirty="0" smtClean="0">
                <a:solidFill>
                  <a:srgbClr val="002060"/>
                </a:solidFill>
              </a:rPr>
              <a:t> (</a:t>
            </a:r>
            <a:r>
              <a:rPr lang="fr-FR" sz="2200" dirty="0">
                <a:solidFill>
                  <a:srgbClr val="002060"/>
                </a:solidFill>
              </a:rPr>
              <a:t>PAbsN2 est diminuée)</a:t>
            </a: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Prévention</a:t>
            </a:r>
            <a:endParaRPr lang="fr-FR" sz="3000" dirty="0">
              <a:solidFill>
                <a:srgbClr val="002060"/>
              </a:solidFill>
            </a:endParaRPr>
          </a:p>
        </p:txBody>
      </p:sp>
    </p:spTree>
    <p:extLst>
      <p:ext uri="{BB962C8B-B14F-4D97-AF65-F5344CB8AC3E}">
        <p14:creationId xmlns:p14="http://schemas.microsoft.com/office/powerpoint/2010/main" val="1496310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2047874"/>
            <a:ext cx="4217670" cy="2638425"/>
          </a:xfrm>
          <a:prstGeom prst="rect">
            <a:avLst/>
          </a:prstGeom>
        </p:spPr>
        <p:txBody>
          <a:bodyPr vert="horz" lIns="91440" tIns="45720" rIns="91440" bIns="45720" rtlCol="0" anchor="t">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200" b="1" dirty="0" smtClean="0">
                <a:solidFill>
                  <a:srgbClr val="002060"/>
                </a:solidFill>
              </a:rPr>
              <a:t>Conduite </a:t>
            </a:r>
            <a:r>
              <a:rPr lang="fr-FR" sz="2200" b="1" dirty="0">
                <a:solidFill>
                  <a:srgbClr val="002060"/>
                </a:solidFill>
              </a:rPr>
              <a:t>à tenir </a:t>
            </a:r>
            <a:r>
              <a:rPr lang="fr-FR" sz="2200" b="1" dirty="0" smtClean="0">
                <a:solidFill>
                  <a:srgbClr val="002060"/>
                </a:solidFill>
              </a:rPr>
              <a:t>: </a:t>
            </a:r>
          </a:p>
          <a:p>
            <a:r>
              <a:rPr lang="fr-FR" sz="2200" b="1" dirty="0">
                <a:solidFill>
                  <a:srgbClr val="002060"/>
                </a:solidFill>
              </a:rPr>
              <a:t>	</a:t>
            </a:r>
            <a:r>
              <a:rPr lang="fr-FR" sz="2200" dirty="0" smtClean="0">
                <a:solidFill>
                  <a:srgbClr val="002060"/>
                </a:solidFill>
              </a:rPr>
              <a:t>- Communication</a:t>
            </a:r>
            <a:endParaRPr lang="fr-FR" sz="2200" dirty="0">
              <a:solidFill>
                <a:srgbClr val="002060"/>
              </a:solidFill>
            </a:endParaRPr>
          </a:p>
          <a:p>
            <a:r>
              <a:rPr lang="fr-FR" sz="2200" dirty="0">
                <a:solidFill>
                  <a:srgbClr val="002060"/>
                </a:solidFill>
              </a:rPr>
              <a:t>	</a:t>
            </a:r>
            <a:r>
              <a:rPr lang="fr-FR" sz="2200" dirty="0" smtClean="0">
                <a:solidFill>
                  <a:srgbClr val="002060"/>
                </a:solidFill>
              </a:rPr>
              <a:t>- Descente </a:t>
            </a:r>
            <a:r>
              <a:rPr lang="fr-FR" sz="2200" dirty="0">
                <a:solidFill>
                  <a:srgbClr val="002060"/>
                </a:solidFill>
              </a:rPr>
              <a:t>tête en haut</a:t>
            </a:r>
          </a:p>
          <a:p>
            <a:r>
              <a:rPr lang="fr-FR" sz="2200" dirty="0" smtClean="0">
                <a:solidFill>
                  <a:srgbClr val="002060"/>
                </a:solidFill>
              </a:rPr>
              <a:t>	- Descente </a:t>
            </a:r>
            <a:r>
              <a:rPr lang="fr-FR" sz="2200" dirty="0">
                <a:solidFill>
                  <a:srgbClr val="002060"/>
                </a:solidFill>
              </a:rPr>
              <a:t>lente</a:t>
            </a:r>
          </a:p>
          <a:p>
            <a:r>
              <a:rPr lang="fr-FR" sz="2200" dirty="0" smtClean="0">
                <a:solidFill>
                  <a:srgbClr val="002060"/>
                </a:solidFill>
              </a:rPr>
              <a:t>	- Remonter </a:t>
            </a:r>
            <a:r>
              <a:rPr lang="fr-FR" sz="2200" dirty="0">
                <a:solidFill>
                  <a:srgbClr val="002060"/>
                </a:solidFill>
              </a:rPr>
              <a:t>de quelques mètres pour voir si ça passe et </a:t>
            </a:r>
            <a:r>
              <a:rPr lang="fr-FR" sz="2200" u="sng" dirty="0">
                <a:solidFill>
                  <a:srgbClr val="002060"/>
                </a:solidFill>
              </a:rPr>
              <a:t>ne pas </a:t>
            </a:r>
            <a:r>
              <a:rPr lang="fr-FR" sz="2200" u="sng" dirty="0" smtClean="0">
                <a:solidFill>
                  <a:srgbClr val="002060"/>
                </a:solidFill>
              </a:rPr>
              <a:t>redescendre</a:t>
            </a:r>
            <a:endParaRPr lang="fr-FR" sz="2200" u="sng"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Secourir</a:t>
            </a:r>
            <a:endParaRPr lang="fr-FR" sz="3000" dirty="0">
              <a:solidFill>
                <a:srgbClr val="002060"/>
              </a:solidFill>
            </a:endParaRPr>
          </a:p>
        </p:txBody>
      </p:sp>
      <p:sp>
        <p:nvSpPr>
          <p:cNvPr id="6" name="Titre 1"/>
          <p:cNvSpPr txBox="1">
            <a:spLocks/>
          </p:cNvSpPr>
          <p:nvPr/>
        </p:nvSpPr>
        <p:spPr>
          <a:xfrm>
            <a:off x="6195060" y="2047873"/>
            <a:ext cx="4217670" cy="2638425"/>
          </a:xfrm>
          <a:prstGeom prst="rect">
            <a:avLst/>
          </a:prstGeom>
        </p:spPr>
        <p:txBody>
          <a:bodyPr vert="horz" lIns="91440" tIns="45720" rIns="91440" bIns="45720" rtlCol="0" anchor="t">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200" b="1" dirty="0" smtClean="0">
                <a:solidFill>
                  <a:srgbClr val="002060"/>
                </a:solidFill>
              </a:rPr>
              <a:t>Observation comportement : </a:t>
            </a:r>
            <a:endParaRPr lang="fr-FR" sz="2200" dirty="0">
              <a:solidFill>
                <a:srgbClr val="002060"/>
              </a:solidFill>
            </a:endParaRPr>
          </a:p>
          <a:p>
            <a:endParaRPr lang="fr-FR" sz="2200" dirty="0" smtClean="0">
              <a:solidFill>
                <a:srgbClr val="002060"/>
              </a:solidFill>
            </a:endParaRPr>
          </a:p>
          <a:p>
            <a:r>
              <a:rPr lang="fr-FR" sz="2200" b="1" dirty="0" smtClean="0">
                <a:solidFill>
                  <a:srgbClr val="002060"/>
                </a:solidFill>
              </a:rPr>
              <a:t>- Pas de réponses aux </a:t>
            </a:r>
            <a:r>
              <a:rPr lang="fr-FR" sz="2200" b="1" dirty="0">
                <a:solidFill>
                  <a:srgbClr val="002060"/>
                </a:solidFill>
              </a:rPr>
              <a:t>signes</a:t>
            </a:r>
            <a:endParaRPr lang="fr-FR" sz="2200" dirty="0">
              <a:solidFill>
                <a:srgbClr val="002060"/>
              </a:solidFill>
            </a:endParaRPr>
          </a:p>
          <a:p>
            <a:r>
              <a:rPr lang="fr-FR" sz="2200" dirty="0" smtClean="0">
                <a:solidFill>
                  <a:srgbClr val="002060"/>
                </a:solidFill>
              </a:rPr>
              <a:t>- Ne </a:t>
            </a:r>
            <a:r>
              <a:rPr lang="fr-FR" sz="2200" dirty="0">
                <a:solidFill>
                  <a:srgbClr val="002060"/>
                </a:solidFill>
              </a:rPr>
              <a:t>suit pas la palanquée</a:t>
            </a:r>
          </a:p>
          <a:p>
            <a:r>
              <a:rPr lang="fr-FR" sz="2200" dirty="0" smtClean="0">
                <a:solidFill>
                  <a:srgbClr val="002060"/>
                </a:solidFill>
              </a:rPr>
              <a:t>- S’éloigne </a:t>
            </a:r>
            <a:r>
              <a:rPr lang="fr-FR" sz="2200" dirty="0">
                <a:solidFill>
                  <a:srgbClr val="002060"/>
                </a:solidFill>
              </a:rPr>
              <a:t>trop </a:t>
            </a:r>
          </a:p>
          <a:p>
            <a:r>
              <a:rPr lang="fr-FR" sz="2200" dirty="0" smtClean="0">
                <a:solidFill>
                  <a:srgbClr val="002060"/>
                </a:solidFill>
              </a:rPr>
              <a:t>- Se </a:t>
            </a:r>
            <a:r>
              <a:rPr lang="fr-FR" sz="2200" dirty="0">
                <a:solidFill>
                  <a:srgbClr val="002060"/>
                </a:solidFill>
              </a:rPr>
              <a:t>rapproche de vous </a:t>
            </a:r>
          </a:p>
          <a:p>
            <a:r>
              <a:rPr lang="fr-FR" sz="2200" dirty="0" smtClean="0">
                <a:solidFill>
                  <a:srgbClr val="002060"/>
                </a:solidFill>
              </a:rPr>
              <a:t>- Observation </a:t>
            </a:r>
            <a:r>
              <a:rPr lang="fr-FR" sz="2200" dirty="0">
                <a:solidFill>
                  <a:srgbClr val="002060"/>
                </a:solidFill>
              </a:rPr>
              <a:t>continue d’un cailloux</a:t>
            </a:r>
          </a:p>
          <a:p>
            <a:r>
              <a:rPr lang="fr-FR" sz="2200" dirty="0" smtClean="0">
                <a:solidFill>
                  <a:srgbClr val="002060"/>
                </a:solidFill>
              </a:rPr>
              <a:t>…</a:t>
            </a:r>
            <a:endParaRPr lang="fr-FR" sz="2200" dirty="0">
              <a:solidFill>
                <a:srgbClr val="002060"/>
              </a:solidFill>
            </a:endParaRPr>
          </a:p>
        </p:txBody>
      </p:sp>
      <p:sp>
        <p:nvSpPr>
          <p:cNvPr id="7" name="Titre 1"/>
          <p:cNvSpPr txBox="1">
            <a:spLocks/>
          </p:cNvSpPr>
          <p:nvPr/>
        </p:nvSpPr>
        <p:spPr>
          <a:xfrm>
            <a:off x="1097280" y="5257800"/>
            <a:ext cx="9761220" cy="676274"/>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fr-FR" sz="3000" b="1" dirty="0" smtClean="0">
                <a:solidFill>
                  <a:srgbClr val="002060"/>
                </a:solidFill>
              </a:rPr>
              <a:t>Arrêter </a:t>
            </a:r>
            <a:r>
              <a:rPr lang="fr-FR" sz="3000" b="1" dirty="0">
                <a:solidFill>
                  <a:srgbClr val="002060"/>
                </a:solidFill>
              </a:rPr>
              <a:t>la plongée si cela </a:t>
            </a:r>
            <a:r>
              <a:rPr lang="fr-FR" sz="3000" b="1" dirty="0" smtClean="0">
                <a:solidFill>
                  <a:srgbClr val="002060"/>
                </a:solidFill>
              </a:rPr>
              <a:t>persiste</a:t>
            </a:r>
            <a:endParaRPr lang="fr-FR" sz="3000" dirty="0">
              <a:solidFill>
                <a:srgbClr val="002060"/>
              </a:solidFill>
            </a:endParaRPr>
          </a:p>
        </p:txBody>
      </p:sp>
    </p:spTree>
    <p:extLst>
      <p:ext uri="{BB962C8B-B14F-4D97-AF65-F5344CB8AC3E}">
        <p14:creationId xmlns:p14="http://schemas.microsoft.com/office/powerpoint/2010/main" val="3011798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0051" y="1988885"/>
            <a:ext cx="10009909" cy="1091942"/>
          </a:xfrm>
        </p:spPr>
        <p:txBody>
          <a:bodyPr>
            <a:normAutofit/>
          </a:bodyPr>
          <a:lstStyle/>
          <a:p>
            <a:pPr algn="ctr"/>
            <a:r>
              <a:rPr lang="fr-FR" sz="3000" b="1" dirty="0" smtClean="0">
                <a:solidFill>
                  <a:srgbClr val="002060"/>
                </a:solidFill>
              </a:rPr>
              <a:t>DES QUESTIONS ???????????</a:t>
            </a:r>
            <a:endParaRPr lang="fr-FR" sz="3000" b="1" dirty="0">
              <a:solidFill>
                <a:srgbClr val="002060"/>
              </a:solidFill>
            </a:endParaRPr>
          </a:p>
        </p:txBody>
      </p:sp>
    </p:spTree>
    <p:extLst>
      <p:ext uri="{BB962C8B-B14F-4D97-AF65-F5344CB8AC3E}">
        <p14:creationId xmlns:p14="http://schemas.microsoft.com/office/powerpoint/2010/main" val="2280959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0051" y="1988885"/>
            <a:ext cx="10009909" cy="1091942"/>
          </a:xfrm>
        </p:spPr>
        <p:txBody>
          <a:bodyPr>
            <a:normAutofit/>
          </a:bodyPr>
          <a:lstStyle/>
          <a:p>
            <a:pPr algn="ctr"/>
            <a:r>
              <a:rPr lang="fr-FR" sz="3000" b="1" dirty="0" smtClean="0">
                <a:solidFill>
                  <a:srgbClr val="002060"/>
                </a:solidFill>
              </a:rPr>
              <a:t>BONNES PLONGEES A TOUS</a:t>
            </a:r>
            <a:endParaRPr lang="fr-FR" sz="3000" b="1" dirty="0">
              <a:solidFill>
                <a:srgbClr val="002060"/>
              </a:solidFill>
            </a:endParaRPr>
          </a:p>
        </p:txBody>
      </p:sp>
    </p:spTree>
    <p:extLst>
      <p:ext uri="{BB962C8B-B14F-4D97-AF65-F5344CB8AC3E}">
        <p14:creationId xmlns:p14="http://schemas.microsoft.com/office/powerpoint/2010/main" val="106135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685800"/>
            <a:ext cx="10058400" cy="1051560"/>
          </a:xfrm>
        </p:spPr>
        <p:txBody>
          <a:bodyPr>
            <a:normAutofit/>
          </a:bodyPr>
          <a:lstStyle/>
          <a:p>
            <a:r>
              <a:rPr lang="fr-FR" sz="3000" dirty="0" smtClean="0">
                <a:solidFill>
                  <a:srgbClr val="002060"/>
                </a:solidFill>
              </a:rPr>
              <a:t>La narcose</a:t>
            </a:r>
            <a:endParaRPr lang="fr-FR" sz="3000" dirty="0">
              <a:solidFill>
                <a:srgbClr val="002060"/>
              </a:solidFill>
            </a:endParaRPr>
          </a:p>
        </p:txBody>
      </p:sp>
      <p:sp>
        <p:nvSpPr>
          <p:cNvPr id="4" name="Titre 1"/>
          <p:cNvSpPr txBox="1">
            <a:spLocks/>
          </p:cNvSpPr>
          <p:nvPr/>
        </p:nvSpPr>
        <p:spPr>
          <a:xfrm>
            <a:off x="1097280" y="2107860"/>
            <a:ext cx="9924627" cy="3515700"/>
          </a:xfrm>
          <a:prstGeom prst="rect">
            <a:avLst/>
          </a:prstGeom>
        </p:spPr>
        <p:txBody>
          <a:bodyPr vert="horz" lIns="91440" tIns="45720" rIns="91440" bIns="45720" rtlCol="0" anchor="t">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b="1" dirty="0" smtClean="0">
                <a:solidFill>
                  <a:srgbClr val="002060"/>
                </a:solidFill>
              </a:rPr>
              <a:t>Plan : </a:t>
            </a:r>
          </a:p>
          <a:p>
            <a:r>
              <a:rPr lang="fr-FR" sz="3000" b="1" dirty="0">
                <a:solidFill>
                  <a:srgbClr val="002060"/>
                </a:solidFill>
              </a:rPr>
              <a:t>	</a:t>
            </a:r>
            <a:r>
              <a:rPr lang="fr-FR" sz="3000" b="1" dirty="0" smtClean="0">
                <a:solidFill>
                  <a:srgbClr val="002060"/>
                </a:solidFill>
              </a:rPr>
              <a:t>- Définition</a:t>
            </a:r>
          </a:p>
          <a:p>
            <a:r>
              <a:rPr lang="fr-FR" sz="3000" b="1" dirty="0">
                <a:solidFill>
                  <a:srgbClr val="002060"/>
                </a:solidFill>
              </a:rPr>
              <a:t>	</a:t>
            </a:r>
            <a:r>
              <a:rPr lang="fr-FR" sz="3000" b="1" dirty="0" smtClean="0">
                <a:solidFill>
                  <a:srgbClr val="002060"/>
                </a:solidFill>
              </a:rPr>
              <a:t>- Causes</a:t>
            </a:r>
          </a:p>
          <a:p>
            <a:r>
              <a:rPr lang="fr-FR" sz="3000" b="1" dirty="0">
                <a:solidFill>
                  <a:srgbClr val="002060"/>
                </a:solidFill>
              </a:rPr>
              <a:t>	- Symptômes</a:t>
            </a:r>
          </a:p>
          <a:p>
            <a:r>
              <a:rPr lang="fr-FR" sz="3000" b="1" dirty="0">
                <a:solidFill>
                  <a:srgbClr val="002060"/>
                </a:solidFill>
              </a:rPr>
              <a:t>	</a:t>
            </a:r>
            <a:r>
              <a:rPr lang="fr-FR" sz="3000" b="1" dirty="0" smtClean="0">
                <a:solidFill>
                  <a:srgbClr val="002060"/>
                </a:solidFill>
              </a:rPr>
              <a:t>- Prévention</a:t>
            </a:r>
          </a:p>
          <a:p>
            <a:r>
              <a:rPr lang="fr-FR" sz="3000" b="1" dirty="0">
                <a:solidFill>
                  <a:srgbClr val="002060"/>
                </a:solidFill>
              </a:rPr>
              <a:t>	</a:t>
            </a:r>
            <a:r>
              <a:rPr lang="fr-FR" sz="3000" b="1" dirty="0" smtClean="0">
                <a:solidFill>
                  <a:srgbClr val="002060"/>
                </a:solidFill>
              </a:rPr>
              <a:t>- Secourir</a:t>
            </a:r>
          </a:p>
        </p:txBody>
      </p:sp>
    </p:spTree>
    <p:extLst>
      <p:ext uri="{BB962C8B-B14F-4D97-AF65-F5344CB8AC3E}">
        <p14:creationId xmlns:p14="http://schemas.microsoft.com/office/powerpoint/2010/main" val="237542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221105" y="2021628"/>
            <a:ext cx="3665220" cy="676274"/>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400" b="1" dirty="0" smtClean="0">
                <a:solidFill>
                  <a:srgbClr val="002060"/>
                </a:solidFill>
              </a:rPr>
              <a:t>Composition </a:t>
            </a:r>
            <a:r>
              <a:rPr lang="fr-FR" sz="2400" b="1" dirty="0">
                <a:solidFill>
                  <a:srgbClr val="002060"/>
                </a:solidFill>
              </a:rPr>
              <a:t>de l’air </a:t>
            </a:r>
            <a:r>
              <a:rPr lang="fr-FR" sz="2400" b="1" dirty="0" smtClean="0">
                <a:solidFill>
                  <a:srgbClr val="002060"/>
                </a:solidFill>
              </a:rPr>
              <a:t>: </a:t>
            </a:r>
          </a:p>
          <a:p>
            <a:r>
              <a:rPr lang="fr-FR" sz="2400" dirty="0" smtClean="0">
                <a:solidFill>
                  <a:srgbClr val="002060"/>
                </a:solidFill>
              </a:rPr>
              <a:t>L’air </a:t>
            </a:r>
            <a:r>
              <a:rPr lang="fr-FR" sz="2400" dirty="0">
                <a:solidFill>
                  <a:srgbClr val="002060"/>
                </a:solidFill>
              </a:rPr>
              <a:t>est un mélange de gaz </a:t>
            </a:r>
            <a:r>
              <a:rPr lang="fr-FR" sz="2400" dirty="0" smtClean="0">
                <a:solidFill>
                  <a:srgbClr val="002060"/>
                </a:solidFill>
              </a:rPr>
              <a:t>:</a:t>
            </a:r>
            <a:endParaRPr lang="fr-FR" sz="2400"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sp>
        <p:nvSpPr>
          <p:cNvPr id="6" name="Titre 1"/>
          <p:cNvSpPr txBox="1">
            <a:spLocks/>
          </p:cNvSpPr>
          <p:nvPr/>
        </p:nvSpPr>
        <p:spPr>
          <a:xfrm>
            <a:off x="8686800" y="2076449"/>
            <a:ext cx="2468880" cy="343894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000" dirty="0" smtClean="0">
                <a:solidFill>
                  <a:srgbClr val="002060"/>
                </a:solidFill>
              </a:rPr>
              <a:t>+ DES </a:t>
            </a:r>
            <a:r>
              <a:rPr lang="fr-FR" sz="2000" dirty="0">
                <a:solidFill>
                  <a:srgbClr val="002060"/>
                </a:solidFill>
              </a:rPr>
              <a:t>GAZ RARES :</a:t>
            </a:r>
          </a:p>
          <a:p>
            <a:r>
              <a:rPr lang="fr-FR" sz="2000" dirty="0">
                <a:solidFill>
                  <a:srgbClr val="002060"/>
                </a:solidFill>
              </a:rPr>
              <a:t>•Argon : 0,93%</a:t>
            </a:r>
          </a:p>
          <a:p>
            <a:r>
              <a:rPr lang="fr-FR" sz="2000" dirty="0">
                <a:solidFill>
                  <a:srgbClr val="002060"/>
                </a:solidFill>
              </a:rPr>
              <a:t>•Néon : 0,0018%</a:t>
            </a:r>
          </a:p>
          <a:p>
            <a:r>
              <a:rPr lang="fr-FR" sz="2000" dirty="0">
                <a:solidFill>
                  <a:srgbClr val="002060"/>
                </a:solidFill>
              </a:rPr>
              <a:t>•Krypton</a:t>
            </a:r>
          </a:p>
          <a:p>
            <a:r>
              <a:rPr lang="fr-FR" sz="2000" dirty="0">
                <a:solidFill>
                  <a:srgbClr val="002060"/>
                </a:solidFill>
              </a:rPr>
              <a:t>•Xénon</a:t>
            </a:r>
          </a:p>
          <a:p>
            <a:r>
              <a:rPr lang="fr-FR" sz="2000" dirty="0">
                <a:solidFill>
                  <a:srgbClr val="002060"/>
                </a:solidFill>
              </a:rPr>
              <a:t>•Hélium</a:t>
            </a:r>
          </a:p>
          <a:p>
            <a:r>
              <a:rPr lang="fr-FR" sz="2000" dirty="0">
                <a:solidFill>
                  <a:srgbClr val="002060"/>
                </a:solidFill>
              </a:rPr>
              <a:t>•Vapeur d’eau</a:t>
            </a:r>
          </a:p>
          <a:p>
            <a:r>
              <a:rPr lang="fr-FR" sz="2000" dirty="0">
                <a:solidFill>
                  <a:srgbClr val="002060"/>
                </a:solidFill>
              </a:rPr>
              <a:t>•Dioxyde de carbone</a:t>
            </a:r>
          </a:p>
          <a:p>
            <a:r>
              <a:rPr lang="fr-FR" sz="2000" dirty="0">
                <a:solidFill>
                  <a:srgbClr val="002060"/>
                </a:solidFill>
              </a:rPr>
              <a:t>•Protoxyde d’azote</a:t>
            </a:r>
          </a:p>
          <a:p>
            <a:r>
              <a:rPr lang="fr-FR" sz="2000" dirty="0">
                <a:solidFill>
                  <a:srgbClr val="002060"/>
                </a:solidFill>
              </a:rPr>
              <a:t>•Méthane</a:t>
            </a:r>
          </a:p>
          <a:p>
            <a:r>
              <a:rPr lang="fr-FR" sz="2000" dirty="0">
                <a:solidFill>
                  <a:srgbClr val="002060"/>
                </a:solidFill>
              </a:rPr>
              <a:t>•Radon</a:t>
            </a:r>
          </a:p>
          <a:p>
            <a:r>
              <a:rPr lang="fr-FR" sz="2000" dirty="0">
                <a:solidFill>
                  <a:srgbClr val="002060"/>
                </a:solidFill>
              </a:rPr>
              <a:t>•</a:t>
            </a:r>
            <a:r>
              <a:rPr lang="fr-FR" sz="2000" dirty="0" err="1" smtClean="0">
                <a:solidFill>
                  <a:srgbClr val="002060"/>
                </a:solidFill>
              </a:rPr>
              <a:t>Dihydrogene</a:t>
            </a:r>
            <a:endParaRPr lang="fr-FR" sz="2000" b="1" dirty="0">
              <a:solidFill>
                <a:srgbClr val="002060"/>
              </a:solidFill>
            </a:endParaRPr>
          </a:p>
        </p:txBody>
      </p:sp>
      <p:sp>
        <p:nvSpPr>
          <p:cNvPr id="7" name="Titre 1"/>
          <p:cNvSpPr txBox="1">
            <a:spLocks/>
          </p:cNvSpPr>
          <p:nvPr/>
        </p:nvSpPr>
        <p:spPr>
          <a:xfrm>
            <a:off x="0" y="5511588"/>
            <a:ext cx="12191999" cy="1089238"/>
          </a:xfrm>
          <a:prstGeom prst="rect">
            <a:avLst/>
          </a:prstGeom>
        </p:spPr>
        <p:txBody>
          <a:bodyPr vert="horz" lIns="91440" tIns="45720" rIns="91440" bIns="45720" rtlCol="0" anchor="b">
            <a:normAutofit fontScale="92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dirty="0"/>
          </a:p>
          <a:p>
            <a:r>
              <a:rPr lang="fr-FR" b="1" dirty="0" smtClean="0">
                <a:solidFill>
                  <a:srgbClr val="002060"/>
                </a:solidFill>
              </a:rPr>
              <a:t>A </a:t>
            </a:r>
            <a:r>
              <a:rPr lang="fr-FR" b="1" dirty="0">
                <a:solidFill>
                  <a:srgbClr val="002060"/>
                </a:solidFill>
              </a:rPr>
              <a:t>certaines pressions ces gaz peuvent devenir toxiques</a:t>
            </a:r>
            <a:endParaRPr lang="fr-FR" dirty="0">
              <a:solidFill>
                <a:srgbClr val="002060"/>
              </a:solidFill>
            </a:endParaRPr>
          </a:p>
          <a:p>
            <a:endParaRPr lang="fr-FR" sz="3000" b="1" dirty="0">
              <a:solidFill>
                <a:srgbClr val="002060"/>
              </a:solidFill>
            </a:endParaRPr>
          </a:p>
        </p:txBody>
      </p:sp>
      <p:sp>
        <p:nvSpPr>
          <p:cNvPr id="8" name="Titre 1"/>
          <p:cNvSpPr txBox="1">
            <a:spLocks/>
          </p:cNvSpPr>
          <p:nvPr/>
        </p:nvSpPr>
        <p:spPr>
          <a:xfrm>
            <a:off x="1221104" y="3787140"/>
            <a:ext cx="4512945" cy="1724448"/>
          </a:xfrm>
          <a:prstGeom prst="rect">
            <a:avLst/>
          </a:prstGeom>
        </p:spPr>
        <p:txBody>
          <a:bodyPr vert="horz" lIns="91440" tIns="45720" rIns="91440" bIns="45720" rtlCol="0" anchor="b">
            <a:normAutofit fontScale="62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4000" dirty="0" smtClean="0">
                <a:solidFill>
                  <a:srgbClr val="002060"/>
                </a:solidFill>
              </a:rPr>
              <a:t>Les </a:t>
            </a:r>
            <a:r>
              <a:rPr lang="fr-FR" sz="4000" dirty="0">
                <a:solidFill>
                  <a:srgbClr val="002060"/>
                </a:solidFill>
              </a:rPr>
              <a:t>deux principaux sont donc l’azote et </a:t>
            </a:r>
            <a:r>
              <a:rPr lang="fr-FR" sz="4000" dirty="0" smtClean="0">
                <a:solidFill>
                  <a:srgbClr val="002060"/>
                </a:solidFill>
              </a:rPr>
              <a:t>l’</a:t>
            </a:r>
            <a:r>
              <a:rPr lang="fr-FR" sz="4000" dirty="0" err="1" smtClean="0">
                <a:solidFill>
                  <a:srgbClr val="002060"/>
                </a:solidFill>
              </a:rPr>
              <a:t>oxygene</a:t>
            </a:r>
            <a:endParaRPr lang="fr-FR" sz="4000" dirty="0" smtClean="0">
              <a:solidFill>
                <a:srgbClr val="002060"/>
              </a:solidFill>
            </a:endParaRPr>
          </a:p>
          <a:p>
            <a:endParaRPr lang="fr-FR" sz="4000" dirty="0">
              <a:solidFill>
                <a:srgbClr val="002060"/>
              </a:solidFill>
            </a:endParaRPr>
          </a:p>
          <a:p>
            <a:r>
              <a:rPr lang="fr-FR" sz="4000" dirty="0" smtClean="0">
                <a:solidFill>
                  <a:srgbClr val="002060"/>
                </a:solidFill>
              </a:rPr>
              <a:t>Pour </a:t>
            </a:r>
            <a:r>
              <a:rPr lang="fr-FR" sz="4000" dirty="0">
                <a:solidFill>
                  <a:srgbClr val="002060"/>
                </a:solidFill>
              </a:rPr>
              <a:t>la plongée, on calculera avec un raccourci de 80% d’Azote et 20% d’</a:t>
            </a:r>
            <a:r>
              <a:rPr lang="fr-FR" sz="4000" dirty="0" err="1">
                <a:solidFill>
                  <a:srgbClr val="002060"/>
                </a:solidFill>
              </a:rPr>
              <a:t>Oxygene</a:t>
            </a:r>
            <a:endParaRPr lang="fr-FR" sz="4000" dirty="0">
              <a:solidFill>
                <a:srgbClr val="002060"/>
              </a:solidFill>
            </a:endParaRPr>
          </a:p>
          <a:p>
            <a:endParaRPr lang="fr-FR" sz="3000" b="1" dirty="0">
              <a:solidFill>
                <a:srgbClr val="002060"/>
              </a:solidFill>
            </a:endParaRPr>
          </a:p>
        </p:txBody>
      </p:sp>
      <p:sp>
        <p:nvSpPr>
          <p:cNvPr id="9" name="Titre 1"/>
          <p:cNvSpPr txBox="1">
            <a:spLocks/>
          </p:cNvSpPr>
          <p:nvPr/>
        </p:nvSpPr>
        <p:spPr>
          <a:xfrm>
            <a:off x="5282565" y="2403740"/>
            <a:ext cx="3007995" cy="71702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400" dirty="0" smtClean="0">
                <a:solidFill>
                  <a:srgbClr val="002060"/>
                </a:solidFill>
              </a:rPr>
              <a:t>•</a:t>
            </a:r>
            <a:r>
              <a:rPr lang="fr-FR" sz="2400" dirty="0">
                <a:solidFill>
                  <a:srgbClr val="002060"/>
                </a:solidFill>
              </a:rPr>
              <a:t>Azote (N2) : 78,08%</a:t>
            </a:r>
          </a:p>
          <a:p>
            <a:r>
              <a:rPr lang="fr-FR" sz="2400" dirty="0">
                <a:solidFill>
                  <a:srgbClr val="002060"/>
                </a:solidFill>
              </a:rPr>
              <a:t>•</a:t>
            </a:r>
            <a:r>
              <a:rPr lang="fr-FR" sz="2400" dirty="0" err="1">
                <a:solidFill>
                  <a:srgbClr val="002060"/>
                </a:solidFill>
              </a:rPr>
              <a:t>Oxygene</a:t>
            </a:r>
            <a:r>
              <a:rPr lang="fr-FR" sz="2400" dirty="0">
                <a:solidFill>
                  <a:srgbClr val="002060"/>
                </a:solidFill>
              </a:rPr>
              <a:t> (O2) : 20,95</a:t>
            </a:r>
            <a:r>
              <a:rPr lang="fr-FR" sz="2400" dirty="0" smtClean="0">
                <a:solidFill>
                  <a:srgbClr val="002060"/>
                </a:solidFill>
              </a:rPr>
              <a:t>%</a:t>
            </a:r>
            <a:endParaRPr lang="fr-FR" sz="3000" b="1" dirty="0">
              <a:solidFill>
                <a:srgbClr val="002060"/>
              </a:solidFill>
            </a:endParaRPr>
          </a:p>
        </p:txBody>
      </p:sp>
    </p:spTree>
    <p:extLst>
      <p:ext uri="{BB962C8B-B14F-4D97-AF65-F5344CB8AC3E}">
        <p14:creationId xmlns:p14="http://schemas.microsoft.com/office/powerpoint/2010/main" val="4252796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2095500"/>
            <a:ext cx="6610350" cy="3325388"/>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600" b="1" dirty="0" smtClean="0">
                <a:solidFill>
                  <a:srgbClr val="002060"/>
                </a:solidFill>
              </a:rPr>
              <a:t>Rappel </a:t>
            </a:r>
            <a:r>
              <a:rPr lang="fr-FR" sz="2600" b="1" dirty="0">
                <a:solidFill>
                  <a:srgbClr val="002060"/>
                </a:solidFill>
              </a:rPr>
              <a:t>sur les pressions partielles </a:t>
            </a:r>
            <a:r>
              <a:rPr lang="fr-FR" sz="2600" b="1" dirty="0" smtClean="0">
                <a:solidFill>
                  <a:srgbClr val="002060"/>
                </a:solidFill>
              </a:rPr>
              <a:t>:  </a:t>
            </a:r>
            <a:r>
              <a:rPr lang="fr-FR" sz="2600" dirty="0" smtClean="0">
                <a:solidFill>
                  <a:srgbClr val="002060"/>
                </a:solidFill>
              </a:rPr>
              <a:t>Loi </a:t>
            </a:r>
            <a:r>
              <a:rPr lang="fr-FR" sz="2600" dirty="0">
                <a:solidFill>
                  <a:srgbClr val="002060"/>
                </a:solidFill>
              </a:rPr>
              <a:t>de Dalton : </a:t>
            </a:r>
            <a:endParaRPr lang="fr-FR" sz="2600" dirty="0" smtClean="0">
              <a:solidFill>
                <a:srgbClr val="002060"/>
              </a:solidFill>
            </a:endParaRPr>
          </a:p>
          <a:p>
            <a:endParaRPr lang="fr-FR" sz="2600" dirty="0">
              <a:solidFill>
                <a:srgbClr val="002060"/>
              </a:solidFill>
            </a:endParaRPr>
          </a:p>
          <a:p>
            <a:r>
              <a:rPr lang="fr-FR" sz="2600" dirty="0">
                <a:solidFill>
                  <a:srgbClr val="002060"/>
                </a:solidFill>
              </a:rPr>
              <a:t>•A température constante, la pression totale d'un mélange de gazeux est égale à la somme des pressions partielles de ses constituants</a:t>
            </a:r>
          </a:p>
          <a:p>
            <a:endParaRPr lang="fr-FR" sz="2600" dirty="0">
              <a:solidFill>
                <a:srgbClr val="002060"/>
              </a:solidFill>
            </a:endParaRPr>
          </a:p>
          <a:p>
            <a:r>
              <a:rPr lang="fr-FR" sz="2600" dirty="0" smtClean="0">
                <a:solidFill>
                  <a:srgbClr val="002060"/>
                </a:solidFill>
              </a:rPr>
              <a:t>Pression </a:t>
            </a:r>
            <a:r>
              <a:rPr lang="fr-FR" sz="2600" dirty="0">
                <a:solidFill>
                  <a:srgbClr val="002060"/>
                </a:solidFill>
              </a:rPr>
              <a:t>Partiel Gaz = Pression Ambiante * % Gaz  </a:t>
            </a:r>
          </a:p>
          <a:p>
            <a:endParaRPr lang="fr-FR" sz="2400"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pic>
        <p:nvPicPr>
          <p:cNvPr id="2" name="Image 1"/>
          <p:cNvPicPr>
            <a:picLocks noChangeAspect="1"/>
          </p:cNvPicPr>
          <p:nvPr/>
        </p:nvPicPr>
        <p:blipFill>
          <a:blip r:embed="rId2"/>
          <a:stretch>
            <a:fillRect/>
          </a:stretch>
        </p:blipFill>
        <p:spPr>
          <a:xfrm>
            <a:off x="7707630" y="1880347"/>
            <a:ext cx="4389121" cy="4120404"/>
          </a:xfrm>
          <a:prstGeom prst="rect">
            <a:avLst/>
          </a:prstGeom>
        </p:spPr>
      </p:pic>
    </p:spTree>
    <p:extLst>
      <p:ext uri="{BB962C8B-B14F-4D97-AF65-F5344CB8AC3E}">
        <p14:creationId xmlns:p14="http://schemas.microsoft.com/office/powerpoint/2010/main" val="3829262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971676"/>
            <a:ext cx="10058400" cy="4314824"/>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200" b="1" dirty="0" smtClean="0">
                <a:solidFill>
                  <a:srgbClr val="002060"/>
                </a:solidFill>
              </a:rPr>
              <a:t>Différents </a:t>
            </a:r>
            <a:r>
              <a:rPr lang="fr-FR" sz="2200" b="1" dirty="0">
                <a:solidFill>
                  <a:srgbClr val="002060"/>
                </a:solidFill>
              </a:rPr>
              <a:t>facteurs </a:t>
            </a:r>
            <a:r>
              <a:rPr lang="fr-FR" sz="2200" b="1" dirty="0" smtClean="0">
                <a:solidFill>
                  <a:srgbClr val="002060"/>
                </a:solidFill>
              </a:rPr>
              <a:t>vont influencés sur l’action du gaz sur le plongeur :</a:t>
            </a:r>
            <a:endParaRPr lang="fr-FR" sz="2200" dirty="0">
              <a:solidFill>
                <a:srgbClr val="002060"/>
              </a:solidFill>
            </a:endParaRPr>
          </a:p>
          <a:p>
            <a:r>
              <a:rPr lang="fr-FR" sz="2200" dirty="0">
                <a:solidFill>
                  <a:srgbClr val="002060"/>
                </a:solidFill>
              </a:rPr>
              <a:t>	</a:t>
            </a:r>
            <a:r>
              <a:rPr lang="fr-FR" sz="2200" dirty="0" smtClean="0">
                <a:solidFill>
                  <a:srgbClr val="002060"/>
                </a:solidFill>
              </a:rPr>
              <a:t>Profondeurs</a:t>
            </a:r>
            <a:endParaRPr lang="fr-FR" sz="2200" dirty="0">
              <a:solidFill>
                <a:srgbClr val="002060"/>
              </a:solidFill>
            </a:endParaRPr>
          </a:p>
          <a:p>
            <a:r>
              <a:rPr lang="fr-FR" sz="2200" dirty="0">
                <a:solidFill>
                  <a:srgbClr val="002060"/>
                </a:solidFill>
              </a:rPr>
              <a:t>	</a:t>
            </a:r>
            <a:r>
              <a:rPr lang="fr-FR" sz="2200" dirty="0" smtClean="0">
                <a:solidFill>
                  <a:srgbClr val="002060"/>
                </a:solidFill>
              </a:rPr>
              <a:t>Durée </a:t>
            </a:r>
            <a:r>
              <a:rPr lang="fr-FR" sz="2200" dirty="0">
                <a:solidFill>
                  <a:srgbClr val="002060"/>
                </a:solidFill>
              </a:rPr>
              <a:t>de la plongée</a:t>
            </a:r>
          </a:p>
          <a:p>
            <a:r>
              <a:rPr lang="fr-FR" sz="2200" dirty="0">
                <a:solidFill>
                  <a:srgbClr val="002060"/>
                </a:solidFill>
              </a:rPr>
              <a:t>	</a:t>
            </a:r>
            <a:r>
              <a:rPr lang="fr-FR" sz="2200" dirty="0" smtClean="0">
                <a:solidFill>
                  <a:srgbClr val="002060"/>
                </a:solidFill>
              </a:rPr>
              <a:t>Mélange </a:t>
            </a:r>
            <a:r>
              <a:rPr lang="fr-FR" sz="2200" dirty="0">
                <a:solidFill>
                  <a:srgbClr val="002060"/>
                </a:solidFill>
              </a:rPr>
              <a:t>(Air/</a:t>
            </a:r>
            <a:r>
              <a:rPr lang="fr-FR" sz="2200" dirty="0" err="1">
                <a:solidFill>
                  <a:srgbClr val="002060"/>
                </a:solidFill>
              </a:rPr>
              <a:t>Nitrox</a:t>
            </a:r>
            <a:r>
              <a:rPr lang="fr-FR" sz="2200" dirty="0">
                <a:solidFill>
                  <a:srgbClr val="002060"/>
                </a:solidFill>
              </a:rPr>
              <a:t>/Trimix)</a:t>
            </a:r>
          </a:p>
          <a:p>
            <a:r>
              <a:rPr lang="fr-FR" sz="2200" dirty="0">
                <a:solidFill>
                  <a:srgbClr val="002060"/>
                </a:solidFill>
              </a:rPr>
              <a:t>	</a:t>
            </a:r>
            <a:r>
              <a:rPr lang="fr-FR" sz="2200" dirty="0" smtClean="0">
                <a:solidFill>
                  <a:srgbClr val="002060"/>
                </a:solidFill>
              </a:rPr>
              <a:t>Environnementaux </a:t>
            </a:r>
            <a:r>
              <a:rPr lang="fr-FR" sz="2200" dirty="0">
                <a:solidFill>
                  <a:srgbClr val="002060"/>
                </a:solidFill>
              </a:rPr>
              <a:t>et individuels</a:t>
            </a:r>
          </a:p>
          <a:p>
            <a:r>
              <a:rPr lang="fr-FR" sz="2200" dirty="0">
                <a:solidFill>
                  <a:srgbClr val="002060"/>
                </a:solidFill>
              </a:rPr>
              <a:t>	</a:t>
            </a:r>
            <a:r>
              <a:rPr lang="fr-FR" sz="2200" dirty="0" smtClean="0">
                <a:solidFill>
                  <a:srgbClr val="002060"/>
                </a:solidFill>
              </a:rPr>
              <a:t>	-</a:t>
            </a:r>
            <a:r>
              <a:rPr lang="fr-FR" sz="2200" dirty="0">
                <a:solidFill>
                  <a:srgbClr val="002060"/>
                </a:solidFill>
              </a:rPr>
              <a:t>Visibilité</a:t>
            </a:r>
          </a:p>
          <a:p>
            <a:r>
              <a:rPr lang="fr-FR" sz="2200" dirty="0">
                <a:solidFill>
                  <a:srgbClr val="002060"/>
                </a:solidFill>
              </a:rPr>
              <a:t>	</a:t>
            </a:r>
            <a:r>
              <a:rPr lang="fr-FR" sz="2200" dirty="0" smtClean="0">
                <a:solidFill>
                  <a:srgbClr val="002060"/>
                </a:solidFill>
              </a:rPr>
              <a:t>	-</a:t>
            </a:r>
            <a:r>
              <a:rPr lang="fr-FR" sz="2200" dirty="0">
                <a:solidFill>
                  <a:srgbClr val="002060"/>
                </a:solidFill>
              </a:rPr>
              <a:t>Température</a:t>
            </a:r>
          </a:p>
          <a:p>
            <a:r>
              <a:rPr lang="fr-FR" sz="2200" dirty="0">
                <a:solidFill>
                  <a:srgbClr val="002060"/>
                </a:solidFill>
              </a:rPr>
              <a:t>	</a:t>
            </a:r>
            <a:r>
              <a:rPr lang="fr-FR" sz="2200" dirty="0" smtClean="0">
                <a:solidFill>
                  <a:srgbClr val="002060"/>
                </a:solidFill>
              </a:rPr>
              <a:t>	-</a:t>
            </a:r>
            <a:r>
              <a:rPr lang="fr-FR" sz="2200" dirty="0">
                <a:solidFill>
                  <a:srgbClr val="002060"/>
                </a:solidFill>
              </a:rPr>
              <a:t>Type de descente (tète en bas)</a:t>
            </a:r>
          </a:p>
          <a:p>
            <a:r>
              <a:rPr lang="fr-FR" sz="2200" dirty="0">
                <a:solidFill>
                  <a:srgbClr val="002060"/>
                </a:solidFill>
              </a:rPr>
              <a:t>	</a:t>
            </a:r>
            <a:r>
              <a:rPr lang="fr-FR" sz="2200" dirty="0" smtClean="0">
                <a:solidFill>
                  <a:srgbClr val="002060"/>
                </a:solidFill>
              </a:rPr>
              <a:t>	-</a:t>
            </a:r>
            <a:r>
              <a:rPr lang="fr-FR" sz="2200" dirty="0">
                <a:solidFill>
                  <a:srgbClr val="002060"/>
                </a:solidFill>
              </a:rPr>
              <a:t>Vitesse de la descente</a:t>
            </a:r>
          </a:p>
          <a:p>
            <a:r>
              <a:rPr lang="fr-FR" sz="2200" dirty="0">
                <a:solidFill>
                  <a:srgbClr val="002060"/>
                </a:solidFill>
              </a:rPr>
              <a:t>	</a:t>
            </a:r>
            <a:r>
              <a:rPr lang="fr-FR" sz="2200" dirty="0" smtClean="0">
                <a:solidFill>
                  <a:srgbClr val="002060"/>
                </a:solidFill>
              </a:rPr>
              <a:t>	-</a:t>
            </a:r>
            <a:r>
              <a:rPr lang="fr-FR" sz="2200" dirty="0">
                <a:solidFill>
                  <a:srgbClr val="002060"/>
                </a:solidFill>
              </a:rPr>
              <a:t>Appui visuel ou en pleine eau</a:t>
            </a:r>
          </a:p>
          <a:p>
            <a:r>
              <a:rPr lang="fr-FR" sz="2200" dirty="0">
                <a:solidFill>
                  <a:srgbClr val="002060"/>
                </a:solidFill>
              </a:rPr>
              <a:t>	</a:t>
            </a:r>
            <a:r>
              <a:rPr lang="fr-FR" sz="2200" dirty="0" smtClean="0">
                <a:solidFill>
                  <a:srgbClr val="002060"/>
                </a:solidFill>
              </a:rPr>
              <a:t>	-</a:t>
            </a:r>
            <a:r>
              <a:rPr lang="fr-FR" sz="2200" dirty="0">
                <a:solidFill>
                  <a:srgbClr val="002060"/>
                </a:solidFill>
              </a:rPr>
              <a:t>Courant</a:t>
            </a:r>
          </a:p>
          <a:p>
            <a:r>
              <a:rPr lang="fr-FR" sz="2200" dirty="0">
                <a:solidFill>
                  <a:srgbClr val="002060"/>
                </a:solidFill>
              </a:rPr>
              <a:t>	</a:t>
            </a:r>
            <a:r>
              <a:rPr lang="fr-FR" sz="2200" dirty="0" smtClean="0">
                <a:solidFill>
                  <a:srgbClr val="002060"/>
                </a:solidFill>
              </a:rPr>
              <a:t>	-</a:t>
            </a:r>
            <a:r>
              <a:rPr lang="fr-FR" sz="2200" dirty="0">
                <a:solidFill>
                  <a:srgbClr val="002060"/>
                </a:solidFill>
              </a:rPr>
              <a:t>Forme physique</a:t>
            </a:r>
          </a:p>
          <a:p>
            <a:r>
              <a:rPr lang="fr-FR" sz="2200" dirty="0">
                <a:solidFill>
                  <a:srgbClr val="002060"/>
                </a:solidFill>
              </a:rPr>
              <a:t>	</a:t>
            </a:r>
            <a:r>
              <a:rPr lang="fr-FR" sz="2200" dirty="0" smtClean="0">
                <a:solidFill>
                  <a:srgbClr val="002060"/>
                </a:solidFill>
              </a:rPr>
              <a:t>	-</a:t>
            </a:r>
            <a:r>
              <a:rPr lang="fr-FR" sz="2200" dirty="0">
                <a:solidFill>
                  <a:srgbClr val="002060"/>
                </a:solidFill>
              </a:rPr>
              <a:t>Forme psychique</a:t>
            </a:r>
          </a:p>
          <a:p>
            <a:r>
              <a:rPr lang="fr-FR" sz="2200" dirty="0">
                <a:solidFill>
                  <a:srgbClr val="002060"/>
                </a:solidFill>
              </a:rPr>
              <a:t>	</a:t>
            </a:r>
            <a:r>
              <a:rPr lang="fr-FR" sz="2200" dirty="0" smtClean="0">
                <a:solidFill>
                  <a:srgbClr val="002060"/>
                </a:solidFill>
              </a:rPr>
              <a:t>	-</a:t>
            </a:r>
            <a:r>
              <a:rPr lang="fr-FR" sz="2200" dirty="0">
                <a:solidFill>
                  <a:srgbClr val="002060"/>
                </a:solidFill>
              </a:rPr>
              <a:t>2eme ou 3eme voir 4eme plongée du jour (voyage)</a:t>
            </a: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spTree>
    <p:extLst>
      <p:ext uri="{BB962C8B-B14F-4D97-AF65-F5344CB8AC3E}">
        <p14:creationId xmlns:p14="http://schemas.microsoft.com/office/powerpoint/2010/main" val="2301155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737360"/>
            <a:ext cx="4884420" cy="3562349"/>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dirty="0"/>
          </a:p>
          <a:p>
            <a:r>
              <a:rPr lang="fr-FR" sz="2000" dirty="0">
                <a:solidFill>
                  <a:srgbClr val="002060"/>
                </a:solidFill>
              </a:rPr>
              <a:t>Composition de l’air = 20% d’O2 (gaz consommé par toutes les cellules de l’organisme) et 80</a:t>
            </a:r>
            <a:r>
              <a:rPr lang="fr-FR" sz="2000" dirty="0" smtClean="0">
                <a:solidFill>
                  <a:srgbClr val="002060"/>
                </a:solidFill>
              </a:rPr>
              <a:t>% de </a:t>
            </a:r>
            <a:r>
              <a:rPr lang="fr-FR" sz="2000" dirty="0">
                <a:solidFill>
                  <a:srgbClr val="002060"/>
                </a:solidFill>
              </a:rPr>
              <a:t>N2 (gaz non consommé par l’organisme) </a:t>
            </a:r>
            <a:endParaRPr lang="fr-FR" sz="2000" dirty="0" smtClean="0">
              <a:solidFill>
                <a:srgbClr val="002060"/>
              </a:solidFill>
            </a:endParaRPr>
          </a:p>
          <a:p>
            <a:endParaRPr lang="fr-FR" sz="2000" dirty="0">
              <a:solidFill>
                <a:srgbClr val="002060"/>
              </a:solidFill>
            </a:endParaRPr>
          </a:p>
          <a:p>
            <a:r>
              <a:rPr lang="fr-FR" sz="2000" dirty="0" smtClean="0">
                <a:solidFill>
                  <a:srgbClr val="002060"/>
                </a:solidFill>
              </a:rPr>
              <a:t>Grâce au détendeur, le plongeur respire de l’air à la pression ambiante (comme s’il respirait en surface). L’organisme va donc se charger en azote sous l’effet de la pression. Cet azote va se dissoudre dans l’organisme en fonction du temps et de la profondeur</a:t>
            </a:r>
            <a:r>
              <a:rPr lang="fr-FR" sz="2000" dirty="0">
                <a:solidFill>
                  <a:srgbClr val="002060"/>
                </a:solidFill>
              </a:rPr>
              <a:t>.</a:t>
            </a:r>
          </a:p>
          <a:p>
            <a:endParaRPr lang="fr-FR" sz="2000" dirty="0">
              <a:solidFill>
                <a:srgbClr val="002060"/>
              </a:solidFill>
            </a:endParaRPr>
          </a:p>
          <a:p>
            <a:r>
              <a:rPr lang="fr-FR" sz="2000" dirty="0" smtClean="0">
                <a:solidFill>
                  <a:srgbClr val="002060"/>
                </a:solidFill>
              </a:rPr>
              <a:t>A </a:t>
            </a:r>
            <a:r>
              <a:rPr lang="fr-FR" sz="2000" dirty="0">
                <a:solidFill>
                  <a:srgbClr val="002060"/>
                </a:solidFill>
              </a:rPr>
              <a:t>la remontée, l’azote s’évacue par la respiration et après la plongée pendant environ 12h00.</a:t>
            </a: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sp>
        <p:nvSpPr>
          <p:cNvPr id="6" name="Titre 1"/>
          <p:cNvSpPr txBox="1">
            <a:spLocks/>
          </p:cNvSpPr>
          <p:nvPr/>
        </p:nvSpPr>
        <p:spPr>
          <a:xfrm>
            <a:off x="1097280" y="5534025"/>
            <a:ext cx="10172700" cy="523874"/>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dirty="0"/>
          </a:p>
          <a:p>
            <a:r>
              <a:rPr lang="fr-FR" sz="2000" dirty="0">
                <a:solidFill>
                  <a:srgbClr val="002060"/>
                </a:solidFill>
              </a:rPr>
              <a:t>On peut donc constater qu’avec la profondeur, la pression partielle des gaz augmente, et </a:t>
            </a:r>
            <a:r>
              <a:rPr lang="fr-FR" sz="2000" dirty="0" smtClean="0">
                <a:solidFill>
                  <a:srgbClr val="002060"/>
                </a:solidFill>
              </a:rPr>
              <a:t>absorbés </a:t>
            </a:r>
            <a:r>
              <a:rPr lang="fr-FR" sz="2000" dirty="0">
                <a:solidFill>
                  <a:srgbClr val="002060"/>
                </a:solidFill>
              </a:rPr>
              <a:t>par le sang, l’O2 et le N2 peuvent devenir toxique pour le </a:t>
            </a:r>
            <a:r>
              <a:rPr lang="fr-FR" sz="2000" dirty="0" smtClean="0">
                <a:solidFill>
                  <a:srgbClr val="002060"/>
                </a:solidFill>
              </a:rPr>
              <a:t>plongeur</a:t>
            </a:r>
            <a:endParaRPr lang="fr-FR" sz="2000" dirty="0">
              <a:solidFill>
                <a:srgbClr val="002060"/>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4246793607"/>
              </p:ext>
            </p:extLst>
          </p:nvPr>
        </p:nvGraphicFramePr>
        <p:xfrm>
          <a:off x="6385560" y="1884045"/>
          <a:ext cx="5239388" cy="2865120"/>
        </p:xfrm>
        <a:graphic>
          <a:graphicData uri="http://schemas.openxmlformats.org/drawingml/2006/table">
            <a:tbl>
              <a:tblPr firstRow="1" bandRow="1">
                <a:tableStyleId>{5C22544A-7EE6-4342-B048-85BDC9FD1C3A}</a:tableStyleId>
              </a:tblPr>
              <a:tblGrid>
                <a:gridCol w="1309847">
                  <a:extLst>
                    <a:ext uri="{9D8B030D-6E8A-4147-A177-3AD203B41FA5}">
                      <a16:colId xmlns:a16="http://schemas.microsoft.com/office/drawing/2014/main" val="2727849541"/>
                    </a:ext>
                  </a:extLst>
                </a:gridCol>
                <a:gridCol w="1309847">
                  <a:extLst>
                    <a:ext uri="{9D8B030D-6E8A-4147-A177-3AD203B41FA5}">
                      <a16:colId xmlns:a16="http://schemas.microsoft.com/office/drawing/2014/main" val="2242323978"/>
                    </a:ext>
                  </a:extLst>
                </a:gridCol>
                <a:gridCol w="1309847">
                  <a:extLst>
                    <a:ext uri="{9D8B030D-6E8A-4147-A177-3AD203B41FA5}">
                      <a16:colId xmlns:a16="http://schemas.microsoft.com/office/drawing/2014/main" val="131202350"/>
                    </a:ext>
                  </a:extLst>
                </a:gridCol>
                <a:gridCol w="1309847">
                  <a:extLst>
                    <a:ext uri="{9D8B030D-6E8A-4147-A177-3AD203B41FA5}">
                      <a16:colId xmlns:a16="http://schemas.microsoft.com/office/drawing/2014/main" val="2804529995"/>
                    </a:ext>
                  </a:extLst>
                </a:gridCol>
              </a:tblGrid>
              <a:tr h="370840">
                <a:tc>
                  <a:txBody>
                    <a:bodyPr/>
                    <a:lstStyle/>
                    <a:p>
                      <a:r>
                        <a:rPr lang="fr-FR" dirty="0" smtClean="0"/>
                        <a:t>Profondeur</a:t>
                      </a:r>
                      <a:endParaRPr lang="fr-FR" dirty="0"/>
                    </a:p>
                  </a:txBody>
                  <a:tcPr/>
                </a:tc>
                <a:tc>
                  <a:txBody>
                    <a:bodyPr/>
                    <a:lstStyle/>
                    <a:p>
                      <a:r>
                        <a:rPr lang="fr-FR" dirty="0" smtClean="0"/>
                        <a:t>Pression Absolue</a:t>
                      </a:r>
                      <a:endParaRPr lang="fr-FR" dirty="0"/>
                    </a:p>
                  </a:txBody>
                  <a:tcPr/>
                </a:tc>
                <a:tc>
                  <a:txBody>
                    <a:bodyPr/>
                    <a:lstStyle/>
                    <a:p>
                      <a:r>
                        <a:rPr lang="fr-FR" dirty="0" smtClean="0"/>
                        <a:t>N2</a:t>
                      </a:r>
                      <a:endParaRPr lang="fr-FR" dirty="0"/>
                    </a:p>
                  </a:txBody>
                  <a:tcPr/>
                </a:tc>
                <a:tc>
                  <a:txBody>
                    <a:bodyPr/>
                    <a:lstStyle/>
                    <a:p>
                      <a:r>
                        <a:rPr lang="fr-FR" dirty="0" smtClean="0"/>
                        <a:t>O2</a:t>
                      </a:r>
                      <a:endParaRPr lang="fr-FR" dirty="0"/>
                    </a:p>
                  </a:txBody>
                  <a:tcPr/>
                </a:tc>
                <a:extLst>
                  <a:ext uri="{0D108BD9-81ED-4DB2-BD59-A6C34878D82A}">
                    <a16:rowId xmlns:a16="http://schemas.microsoft.com/office/drawing/2014/main" val="1878877356"/>
                  </a:ext>
                </a:extLst>
              </a:tr>
              <a:tr h="370840">
                <a:tc>
                  <a:txBody>
                    <a:bodyPr/>
                    <a:lstStyle/>
                    <a:p>
                      <a:r>
                        <a:rPr lang="fr-FR" dirty="0" smtClean="0"/>
                        <a:t>0</a:t>
                      </a:r>
                      <a:endParaRPr lang="fr-FR" dirty="0"/>
                    </a:p>
                  </a:txBody>
                  <a:tcPr/>
                </a:tc>
                <a:tc>
                  <a:txBody>
                    <a:bodyPr/>
                    <a:lstStyle/>
                    <a:p>
                      <a:r>
                        <a:rPr lang="fr-FR" dirty="0" smtClean="0"/>
                        <a:t>1b</a:t>
                      </a:r>
                      <a:endParaRPr lang="fr-FR" dirty="0"/>
                    </a:p>
                  </a:txBody>
                  <a:tcPr/>
                </a:tc>
                <a:tc>
                  <a:txBody>
                    <a:bodyPr/>
                    <a:lstStyle/>
                    <a:p>
                      <a:r>
                        <a:rPr lang="fr-FR" dirty="0" smtClean="0"/>
                        <a:t>0,8b</a:t>
                      </a:r>
                      <a:endParaRPr lang="fr-FR" dirty="0"/>
                    </a:p>
                  </a:txBody>
                  <a:tcPr/>
                </a:tc>
                <a:tc>
                  <a:txBody>
                    <a:bodyPr/>
                    <a:lstStyle/>
                    <a:p>
                      <a:r>
                        <a:rPr lang="fr-FR" dirty="0" smtClean="0"/>
                        <a:t>0,2b</a:t>
                      </a:r>
                      <a:endParaRPr lang="fr-FR" dirty="0"/>
                    </a:p>
                  </a:txBody>
                  <a:tcPr/>
                </a:tc>
                <a:extLst>
                  <a:ext uri="{0D108BD9-81ED-4DB2-BD59-A6C34878D82A}">
                    <a16:rowId xmlns:a16="http://schemas.microsoft.com/office/drawing/2014/main" val="389190173"/>
                  </a:ext>
                </a:extLst>
              </a:tr>
              <a:tr h="370840">
                <a:tc>
                  <a:txBody>
                    <a:bodyPr/>
                    <a:lstStyle/>
                    <a:p>
                      <a:r>
                        <a:rPr lang="fr-FR" dirty="0" smtClean="0"/>
                        <a:t>10M</a:t>
                      </a:r>
                      <a:endParaRPr lang="fr-FR" dirty="0"/>
                    </a:p>
                  </a:txBody>
                  <a:tcPr/>
                </a:tc>
                <a:tc>
                  <a:txBody>
                    <a:bodyPr/>
                    <a:lstStyle/>
                    <a:p>
                      <a:r>
                        <a:rPr lang="fr-FR" dirty="0" smtClean="0"/>
                        <a:t>2b</a:t>
                      </a:r>
                      <a:endParaRPr lang="fr-FR" dirty="0"/>
                    </a:p>
                  </a:txBody>
                  <a:tcPr/>
                </a:tc>
                <a:tc>
                  <a:txBody>
                    <a:bodyPr/>
                    <a:lstStyle/>
                    <a:p>
                      <a:r>
                        <a:rPr lang="fr-FR" dirty="0" smtClean="0"/>
                        <a:t>1,6b</a:t>
                      </a:r>
                      <a:endParaRPr lang="fr-FR" dirty="0"/>
                    </a:p>
                  </a:txBody>
                  <a:tcPr/>
                </a:tc>
                <a:tc>
                  <a:txBody>
                    <a:bodyPr/>
                    <a:lstStyle/>
                    <a:p>
                      <a:r>
                        <a:rPr lang="fr-FR" dirty="0" smtClean="0"/>
                        <a:t>0,4b</a:t>
                      </a:r>
                      <a:endParaRPr lang="fr-FR" dirty="0"/>
                    </a:p>
                  </a:txBody>
                  <a:tcPr/>
                </a:tc>
                <a:extLst>
                  <a:ext uri="{0D108BD9-81ED-4DB2-BD59-A6C34878D82A}">
                    <a16:rowId xmlns:a16="http://schemas.microsoft.com/office/drawing/2014/main" val="2613578009"/>
                  </a:ext>
                </a:extLst>
              </a:tr>
              <a:tr h="370840">
                <a:tc>
                  <a:txBody>
                    <a:bodyPr/>
                    <a:lstStyle/>
                    <a:p>
                      <a:r>
                        <a:rPr lang="fr-FR" dirty="0" smtClean="0"/>
                        <a:t>20M</a:t>
                      </a:r>
                      <a:endParaRPr lang="fr-FR" dirty="0"/>
                    </a:p>
                  </a:txBody>
                  <a:tcPr/>
                </a:tc>
                <a:tc>
                  <a:txBody>
                    <a:bodyPr/>
                    <a:lstStyle/>
                    <a:p>
                      <a:r>
                        <a:rPr lang="fr-FR" dirty="0" smtClean="0"/>
                        <a:t>3b</a:t>
                      </a:r>
                      <a:endParaRPr lang="fr-FR" dirty="0"/>
                    </a:p>
                  </a:txBody>
                  <a:tcPr/>
                </a:tc>
                <a:tc>
                  <a:txBody>
                    <a:bodyPr/>
                    <a:lstStyle/>
                    <a:p>
                      <a:r>
                        <a:rPr lang="fr-FR" dirty="0" smtClean="0"/>
                        <a:t>2,4b</a:t>
                      </a:r>
                      <a:endParaRPr lang="fr-FR" dirty="0"/>
                    </a:p>
                  </a:txBody>
                  <a:tcPr/>
                </a:tc>
                <a:tc>
                  <a:txBody>
                    <a:bodyPr/>
                    <a:lstStyle/>
                    <a:p>
                      <a:r>
                        <a:rPr lang="fr-FR" dirty="0" smtClean="0"/>
                        <a:t>0,6b</a:t>
                      </a:r>
                      <a:endParaRPr lang="fr-FR" dirty="0"/>
                    </a:p>
                  </a:txBody>
                  <a:tcPr/>
                </a:tc>
                <a:extLst>
                  <a:ext uri="{0D108BD9-81ED-4DB2-BD59-A6C34878D82A}">
                    <a16:rowId xmlns:a16="http://schemas.microsoft.com/office/drawing/2014/main" val="1679879586"/>
                  </a:ext>
                </a:extLst>
              </a:tr>
              <a:tr h="370840">
                <a:tc>
                  <a:txBody>
                    <a:bodyPr/>
                    <a:lstStyle/>
                    <a:p>
                      <a:r>
                        <a:rPr lang="fr-FR" dirty="0" smtClean="0"/>
                        <a:t>30M</a:t>
                      </a:r>
                      <a:endParaRPr lang="fr-FR" dirty="0"/>
                    </a:p>
                  </a:txBody>
                  <a:tcPr/>
                </a:tc>
                <a:tc>
                  <a:txBody>
                    <a:bodyPr/>
                    <a:lstStyle/>
                    <a:p>
                      <a:r>
                        <a:rPr lang="fr-FR" dirty="0" smtClean="0"/>
                        <a:t>4b</a:t>
                      </a:r>
                      <a:endParaRPr lang="fr-FR" dirty="0"/>
                    </a:p>
                  </a:txBody>
                  <a:tcPr/>
                </a:tc>
                <a:tc>
                  <a:txBody>
                    <a:bodyPr/>
                    <a:lstStyle/>
                    <a:p>
                      <a:r>
                        <a:rPr lang="fr-FR" dirty="0" smtClean="0"/>
                        <a:t>3,2b</a:t>
                      </a:r>
                      <a:endParaRPr lang="fr-FR" dirty="0"/>
                    </a:p>
                  </a:txBody>
                  <a:tcPr/>
                </a:tc>
                <a:tc>
                  <a:txBody>
                    <a:bodyPr/>
                    <a:lstStyle/>
                    <a:p>
                      <a:r>
                        <a:rPr lang="fr-FR" dirty="0" smtClean="0"/>
                        <a:t>0,8b</a:t>
                      </a:r>
                      <a:endParaRPr lang="fr-FR" dirty="0"/>
                    </a:p>
                  </a:txBody>
                  <a:tcPr/>
                </a:tc>
                <a:extLst>
                  <a:ext uri="{0D108BD9-81ED-4DB2-BD59-A6C34878D82A}">
                    <a16:rowId xmlns:a16="http://schemas.microsoft.com/office/drawing/2014/main" val="1096360206"/>
                  </a:ext>
                </a:extLst>
              </a:tr>
              <a:tr h="370840">
                <a:tc>
                  <a:txBody>
                    <a:bodyPr/>
                    <a:lstStyle/>
                    <a:p>
                      <a:r>
                        <a:rPr lang="fr-FR" dirty="0" smtClean="0"/>
                        <a:t>40M</a:t>
                      </a:r>
                      <a:endParaRPr lang="fr-FR" dirty="0"/>
                    </a:p>
                  </a:txBody>
                  <a:tcPr/>
                </a:tc>
                <a:tc>
                  <a:txBody>
                    <a:bodyPr/>
                    <a:lstStyle/>
                    <a:p>
                      <a:r>
                        <a:rPr lang="fr-FR" dirty="0" smtClean="0"/>
                        <a:t>5b</a:t>
                      </a:r>
                      <a:endParaRPr lang="fr-FR" dirty="0"/>
                    </a:p>
                  </a:txBody>
                  <a:tcPr/>
                </a:tc>
                <a:tc>
                  <a:txBody>
                    <a:bodyPr/>
                    <a:lstStyle/>
                    <a:p>
                      <a:r>
                        <a:rPr lang="fr-FR" dirty="0" smtClean="0"/>
                        <a:t>4,0b</a:t>
                      </a:r>
                      <a:endParaRPr lang="fr-FR" dirty="0"/>
                    </a:p>
                  </a:txBody>
                  <a:tcPr/>
                </a:tc>
                <a:tc>
                  <a:txBody>
                    <a:bodyPr/>
                    <a:lstStyle/>
                    <a:p>
                      <a:r>
                        <a:rPr lang="fr-FR" dirty="0" smtClean="0"/>
                        <a:t>1,0b</a:t>
                      </a:r>
                      <a:endParaRPr lang="fr-FR" dirty="0"/>
                    </a:p>
                  </a:txBody>
                  <a:tcPr/>
                </a:tc>
                <a:extLst>
                  <a:ext uri="{0D108BD9-81ED-4DB2-BD59-A6C34878D82A}">
                    <a16:rowId xmlns:a16="http://schemas.microsoft.com/office/drawing/2014/main" val="1254184192"/>
                  </a:ext>
                </a:extLst>
              </a:tr>
              <a:tr h="370840">
                <a:tc>
                  <a:txBody>
                    <a:bodyPr/>
                    <a:lstStyle/>
                    <a:p>
                      <a:r>
                        <a:rPr lang="fr-FR" dirty="0" smtClean="0"/>
                        <a:t>50M</a:t>
                      </a:r>
                      <a:endParaRPr lang="fr-FR" dirty="0"/>
                    </a:p>
                  </a:txBody>
                  <a:tcPr/>
                </a:tc>
                <a:tc>
                  <a:txBody>
                    <a:bodyPr/>
                    <a:lstStyle/>
                    <a:p>
                      <a:r>
                        <a:rPr lang="fr-FR" dirty="0" smtClean="0"/>
                        <a:t>6b</a:t>
                      </a:r>
                      <a:endParaRPr lang="fr-FR" dirty="0"/>
                    </a:p>
                  </a:txBody>
                  <a:tcPr/>
                </a:tc>
                <a:tc>
                  <a:txBody>
                    <a:bodyPr/>
                    <a:lstStyle/>
                    <a:p>
                      <a:r>
                        <a:rPr lang="fr-FR" dirty="0" smtClean="0"/>
                        <a:t>4,8b</a:t>
                      </a:r>
                      <a:endParaRPr lang="fr-FR" dirty="0"/>
                    </a:p>
                  </a:txBody>
                  <a:tcPr/>
                </a:tc>
                <a:tc>
                  <a:txBody>
                    <a:bodyPr/>
                    <a:lstStyle/>
                    <a:p>
                      <a:r>
                        <a:rPr lang="fr-FR" dirty="0" smtClean="0"/>
                        <a:t>1,2b</a:t>
                      </a:r>
                      <a:endParaRPr lang="fr-FR" dirty="0"/>
                    </a:p>
                  </a:txBody>
                  <a:tcPr/>
                </a:tc>
                <a:extLst>
                  <a:ext uri="{0D108BD9-81ED-4DB2-BD59-A6C34878D82A}">
                    <a16:rowId xmlns:a16="http://schemas.microsoft.com/office/drawing/2014/main" val="2490494258"/>
                  </a:ext>
                </a:extLst>
              </a:tr>
            </a:tbl>
          </a:graphicData>
        </a:graphic>
      </p:graphicFrame>
    </p:spTree>
    <p:extLst>
      <p:ext uri="{BB962C8B-B14F-4D97-AF65-F5344CB8AC3E}">
        <p14:creationId xmlns:p14="http://schemas.microsoft.com/office/powerpoint/2010/main" val="86526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990725"/>
            <a:ext cx="10542270" cy="4000500"/>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dirty="0"/>
          </a:p>
          <a:p>
            <a:endParaRPr lang="fr-FR" sz="2000" dirty="0">
              <a:solidFill>
                <a:srgbClr val="002060"/>
              </a:solidFill>
            </a:endParaRPr>
          </a:p>
          <a:p>
            <a:r>
              <a:rPr lang="fr-FR" sz="2200" b="1" dirty="0">
                <a:solidFill>
                  <a:srgbClr val="002060"/>
                </a:solidFill>
              </a:rPr>
              <a:t>Explications </a:t>
            </a:r>
            <a:r>
              <a:rPr lang="fr-FR" sz="2200" b="1" dirty="0" smtClean="0">
                <a:solidFill>
                  <a:srgbClr val="002060"/>
                </a:solidFill>
              </a:rPr>
              <a:t>de la Narcose :</a:t>
            </a:r>
          </a:p>
          <a:p>
            <a:endParaRPr lang="fr-FR" sz="2200" dirty="0">
              <a:solidFill>
                <a:srgbClr val="002060"/>
              </a:solidFill>
            </a:endParaRPr>
          </a:p>
          <a:p>
            <a:r>
              <a:rPr lang="fr-FR" sz="2200" dirty="0">
                <a:solidFill>
                  <a:srgbClr val="002060"/>
                </a:solidFill>
              </a:rPr>
              <a:t>	</a:t>
            </a:r>
            <a:r>
              <a:rPr lang="fr-FR" sz="2200" dirty="0" smtClean="0">
                <a:solidFill>
                  <a:srgbClr val="002060"/>
                </a:solidFill>
              </a:rPr>
              <a:t>-</a:t>
            </a:r>
            <a:r>
              <a:rPr lang="fr-FR" sz="2200" dirty="0">
                <a:solidFill>
                  <a:srgbClr val="002060"/>
                </a:solidFill>
              </a:rPr>
              <a:t>Appelé aussi «ivresse des profondeurs»</a:t>
            </a:r>
          </a:p>
          <a:p>
            <a:r>
              <a:rPr lang="fr-FR" sz="2200" dirty="0">
                <a:solidFill>
                  <a:srgbClr val="002060"/>
                </a:solidFill>
              </a:rPr>
              <a:t>	</a:t>
            </a:r>
            <a:endParaRPr lang="fr-FR" sz="2200" dirty="0" smtClean="0">
              <a:solidFill>
                <a:srgbClr val="002060"/>
              </a:solidFill>
            </a:endParaRPr>
          </a:p>
          <a:p>
            <a:r>
              <a:rPr lang="fr-FR" sz="2200" dirty="0" smtClean="0">
                <a:solidFill>
                  <a:srgbClr val="002060"/>
                </a:solidFill>
              </a:rPr>
              <a:t>	-</a:t>
            </a:r>
            <a:r>
              <a:rPr lang="fr-FR" sz="2200" dirty="0">
                <a:solidFill>
                  <a:srgbClr val="002060"/>
                </a:solidFill>
              </a:rPr>
              <a:t>La narcose est du à </a:t>
            </a:r>
            <a:r>
              <a:rPr lang="fr-FR" sz="2200" b="1" u="sng" dirty="0">
                <a:solidFill>
                  <a:srgbClr val="002060"/>
                </a:solidFill>
              </a:rPr>
              <a:t>l’azote</a:t>
            </a:r>
            <a:endParaRPr lang="fr-FR" sz="2200" u="sng" dirty="0">
              <a:solidFill>
                <a:srgbClr val="002060"/>
              </a:solidFill>
            </a:endParaRPr>
          </a:p>
          <a:p>
            <a:r>
              <a:rPr lang="fr-FR" sz="2200" dirty="0">
                <a:solidFill>
                  <a:srgbClr val="002060"/>
                </a:solidFill>
              </a:rPr>
              <a:t>	</a:t>
            </a:r>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a:t>
            </a:r>
            <a:r>
              <a:rPr lang="fr-FR" sz="2200" b="1" dirty="0">
                <a:solidFill>
                  <a:srgbClr val="002060"/>
                </a:solidFill>
              </a:rPr>
              <a:t>Lorsque la pression partielle de l’azote (PPN2) augmente, l’azote qui est véhiculé par le sang se fixe sur le system nerveux. Cela va perturber celui-ci et donc agir sur notre comportement</a:t>
            </a:r>
          </a:p>
          <a:p>
            <a:r>
              <a:rPr lang="fr-FR" sz="2200" dirty="0">
                <a:solidFill>
                  <a:srgbClr val="002060"/>
                </a:solidFill>
              </a:rPr>
              <a:t>	</a:t>
            </a:r>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a:t>
            </a:r>
            <a:r>
              <a:rPr lang="fr-FR" sz="2200" dirty="0">
                <a:solidFill>
                  <a:srgbClr val="002060"/>
                </a:solidFill>
              </a:rPr>
              <a:t>Se déclare à partir (environ) d’une </a:t>
            </a:r>
            <a:r>
              <a:rPr lang="fr-FR" sz="2200" b="1" dirty="0">
                <a:solidFill>
                  <a:srgbClr val="002060"/>
                </a:solidFill>
              </a:rPr>
              <a:t>PPN2 de 3,2b </a:t>
            </a:r>
            <a:r>
              <a:rPr lang="fr-FR" sz="2200" dirty="0">
                <a:solidFill>
                  <a:srgbClr val="002060"/>
                </a:solidFill>
              </a:rPr>
              <a:t>soit environ 30 Mètres</a:t>
            </a:r>
          </a:p>
          <a:p>
            <a:r>
              <a:rPr lang="fr-FR" sz="2200" dirty="0">
                <a:solidFill>
                  <a:srgbClr val="002060"/>
                </a:solidFill>
              </a:rPr>
              <a:t>	</a:t>
            </a:r>
            <a:endParaRPr lang="fr-FR" sz="2200" dirty="0" smtClean="0">
              <a:solidFill>
                <a:srgbClr val="002060"/>
              </a:solidFill>
            </a:endParaRPr>
          </a:p>
          <a:p>
            <a:r>
              <a:rPr lang="fr-FR" sz="2200" dirty="0">
                <a:solidFill>
                  <a:srgbClr val="002060"/>
                </a:solidFill>
              </a:rPr>
              <a:t>	</a:t>
            </a:r>
            <a:r>
              <a:rPr lang="fr-FR" sz="2200" dirty="0" smtClean="0">
                <a:solidFill>
                  <a:srgbClr val="002060"/>
                </a:solidFill>
              </a:rPr>
              <a:t>-</a:t>
            </a:r>
            <a:r>
              <a:rPr lang="fr-FR" sz="2200" dirty="0">
                <a:solidFill>
                  <a:srgbClr val="002060"/>
                </a:solidFill>
              </a:rPr>
              <a:t>Est présente chez tous les plongeurs à partir de 40 Mètres (</a:t>
            </a:r>
            <a:r>
              <a:rPr lang="fr-FR" sz="2200" b="1" dirty="0">
                <a:solidFill>
                  <a:srgbClr val="002060"/>
                </a:solidFill>
              </a:rPr>
              <a:t>PPN2 de 4b</a:t>
            </a:r>
            <a:r>
              <a:rPr lang="fr-FR" sz="2200" dirty="0" smtClean="0">
                <a:solidFill>
                  <a:srgbClr val="002060"/>
                </a:solidFill>
              </a:rPr>
              <a:t>)</a:t>
            </a:r>
            <a:endParaRPr lang="fr-FR" sz="2200"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8625" y="236450"/>
            <a:ext cx="3192780" cy="3508549"/>
          </a:xfrm>
          <a:prstGeom prst="rect">
            <a:avLst/>
          </a:prstGeom>
        </p:spPr>
      </p:pic>
    </p:spTree>
    <p:extLst>
      <p:ext uri="{BB962C8B-B14F-4D97-AF65-F5344CB8AC3E}">
        <p14:creationId xmlns:p14="http://schemas.microsoft.com/office/powerpoint/2010/main" val="218329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2171699"/>
            <a:ext cx="5455920" cy="2600325"/>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dirty="0"/>
          </a:p>
          <a:p>
            <a:endParaRPr lang="fr-FR" sz="2000" dirty="0">
              <a:solidFill>
                <a:srgbClr val="002060"/>
              </a:solidFill>
            </a:endParaRPr>
          </a:p>
          <a:p>
            <a:r>
              <a:rPr lang="fr-FR" sz="2200" b="1" dirty="0">
                <a:solidFill>
                  <a:srgbClr val="002060"/>
                </a:solidFill>
              </a:rPr>
              <a:t>Explications </a:t>
            </a:r>
            <a:r>
              <a:rPr lang="fr-FR" sz="2200" b="1" dirty="0" smtClean="0">
                <a:solidFill>
                  <a:srgbClr val="002060"/>
                </a:solidFill>
              </a:rPr>
              <a:t>de la Narcose :</a:t>
            </a:r>
          </a:p>
          <a:p>
            <a:endParaRPr lang="fr-FR" sz="2200" dirty="0">
              <a:solidFill>
                <a:srgbClr val="002060"/>
              </a:solidFill>
            </a:endParaRPr>
          </a:p>
          <a:p>
            <a:r>
              <a:rPr lang="fr-FR" sz="2200" dirty="0">
                <a:solidFill>
                  <a:srgbClr val="002060"/>
                </a:solidFill>
              </a:rPr>
              <a:t>	</a:t>
            </a:r>
            <a:r>
              <a:rPr lang="fr-FR" sz="2200" dirty="0" smtClean="0">
                <a:solidFill>
                  <a:srgbClr val="002060"/>
                </a:solidFill>
              </a:rPr>
              <a:t>L’azote se dissout dans la gaine de Myéline et dans la membrane des neurones</a:t>
            </a:r>
          </a:p>
          <a:p>
            <a:endParaRPr lang="fr-FR" sz="2200" dirty="0">
              <a:solidFill>
                <a:srgbClr val="002060"/>
              </a:solidFill>
            </a:endParaRPr>
          </a:p>
          <a:p>
            <a:r>
              <a:rPr lang="fr-FR" sz="2200" dirty="0" smtClean="0">
                <a:solidFill>
                  <a:srgbClr val="002060"/>
                </a:solidFill>
              </a:rPr>
              <a:t>	Cela va donc perturber notre system nerveux et donc la transmission des informations entre nos différents organes</a:t>
            </a: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Définition / rappels</a:t>
            </a:r>
            <a:endParaRPr lang="fr-FR" sz="3000" dirty="0">
              <a:solidFill>
                <a:srgbClr val="002060"/>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533" y="2481262"/>
            <a:ext cx="4296729" cy="1795463"/>
          </a:xfrm>
          <a:prstGeom prst="rect">
            <a:avLst/>
          </a:prstGeom>
        </p:spPr>
      </p:pic>
    </p:spTree>
    <p:extLst>
      <p:ext uri="{BB962C8B-B14F-4D97-AF65-F5344CB8AC3E}">
        <p14:creationId xmlns:p14="http://schemas.microsoft.com/office/powerpoint/2010/main" val="2203251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97280" y="1924050"/>
            <a:ext cx="9370695" cy="3848100"/>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fr-FR" sz="2200" dirty="0"/>
          </a:p>
          <a:p>
            <a:endParaRPr lang="fr-FR" sz="2200" dirty="0">
              <a:solidFill>
                <a:srgbClr val="002060"/>
              </a:solidFill>
            </a:endParaRPr>
          </a:p>
          <a:p>
            <a:r>
              <a:rPr lang="fr-FR" sz="2200" b="1" dirty="0" smtClean="0">
                <a:solidFill>
                  <a:srgbClr val="002060"/>
                </a:solidFill>
              </a:rPr>
              <a:t>Eléments qui peuvent déclencher une narcose :</a:t>
            </a:r>
            <a:endParaRPr lang="fr-FR" sz="2200" dirty="0">
              <a:solidFill>
                <a:srgbClr val="002060"/>
              </a:solidFill>
            </a:endParaRPr>
          </a:p>
          <a:p>
            <a:endParaRPr lang="fr-FR" sz="2200" dirty="0" smtClean="0">
              <a:solidFill>
                <a:srgbClr val="002060"/>
              </a:solidFill>
            </a:endParaRPr>
          </a:p>
          <a:p>
            <a:r>
              <a:rPr lang="fr-FR" sz="2200" dirty="0">
                <a:solidFill>
                  <a:srgbClr val="002060"/>
                </a:solidFill>
              </a:rPr>
              <a:t>	</a:t>
            </a:r>
          </a:p>
          <a:p>
            <a:r>
              <a:rPr lang="fr-FR" sz="2200" dirty="0" smtClean="0">
                <a:solidFill>
                  <a:srgbClr val="002060"/>
                </a:solidFill>
              </a:rPr>
              <a:t>	- Profondeur </a:t>
            </a:r>
            <a:r>
              <a:rPr lang="fr-FR" sz="2200" dirty="0">
                <a:solidFill>
                  <a:srgbClr val="002060"/>
                </a:solidFill>
              </a:rPr>
              <a:t>importante -&gt; augmentation de la PPN2</a:t>
            </a:r>
          </a:p>
          <a:p>
            <a:r>
              <a:rPr lang="fr-FR" sz="2200" dirty="0">
                <a:solidFill>
                  <a:srgbClr val="002060"/>
                </a:solidFill>
              </a:rPr>
              <a:t>	</a:t>
            </a:r>
            <a:r>
              <a:rPr lang="fr-FR" sz="2200" dirty="0" smtClean="0">
                <a:solidFill>
                  <a:srgbClr val="002060"/>
                </a:solidFill>
              </a:rPr>
              <a:t>- Descente </a:t>
            </a:r>
            <a:r>
              <a:rPr lang="fr-FR" sz="2200" dirty="0">
                <a:solidFill>
                  <a:srgbClr val="002060"/>
                </a:solidFill>
              </a:rPr>
              <a:t>rapide</a:t>
            </a:r>
          </a:p>
          <a:p>
            <a:r>
              <a:rPr lang="fr-FR" sz="2200" dirty="0">
                <a:solidFill>
                  <a:srgbClr val="002060"/>
                </a:solidFill>
              </a:rPr>
              <a:t>	</a:t>
            </a:r>
            <a:r>
              <a:rPr lang="fr-FR" sz="2200" dirty="0" smtClean="0">
                <a:solidFill>
                  <a:srgbClr val="002060"/>
                </a:solidFill>
              </a:rPr>
              <a:t>- Froid</a:t>
            </a:r>
            <a:endParaRPr lang="fr-FR" sz="2200" dirty="0">
              <a:solidFill>
                <a:srgbClr val="002060"/>
              </a:solidFill>
            </a:endParaRPr>
          </a:p>
          <a:p>
            <a:r>
              <a:rPr lang="fr-FR" sz="2200" dirty="0">
                <a:solidFill>
                  <a:srgbClr val="002060"/>
                </a:solidFill>
              </a:rPr>
              <a:t>	</a:t>
            </a:r>
            <a:r>
              <a:rPr lang="fr-FR" sz="2200" dirty="0" smtClean="0">
                <a:solidFill>
                  <a:srgbClr val="002060"/>
                </a:solidFill>
              </a:rPr>
              <a:t>- Manque </a:t>
            </a:r>
            <a:r>
              <a:rPr lang="fr-FR" sz="2200" dirty="0">
                <a:solidFill>
                  <a:srgbClr val="002060"/>
                </a:solidFill>
              </a:rPr>
              <a:t>de repères</a:t>
            </a:r>
          </a:p>
          <a:p>
            <a:r>
              <a:rPr lang="fr-FR" sz="2200" dirty="0">
                <a:solidFill>
                  <a:srgbClr val="002060"/>
                </a:solidFill>
              </a:rPr>
              <a:t>	</a:t>
            </a:r>
            <a:r>
              <a:rPr lang="fr-FR" sz="2200" dirty="0" smtClean="0">
                <a:solidFill>
                  <a:srgbClr val="002060"/>
                </a:solidFill>
              </a:rPr>
              <a:t>- Position </a:t>
            </a:r>
            <a:r>
              <a:rPr lang="fr-FR" sz="2200" dirty="0">
                <a:solidFill>
                  <a:srgbClr val="002060"/>
                </a:solidFill>
              </a:rPr>
              <a:t>lors de la descente</a:t>
            </a:r>
          </a:p>
          <a:p>
            <a:r>
              <a:rPr lang="fr-FR" sz="2200" dirty="0">
                <a:solidFill>
                  <a:srgbClr val="002060"/>
                </a:solidFill>
              </a:rPr>
              <a:t>	</a:t>
            </a:r>
            <a:r>
              <a:rPr lang="fr-FR" sz="2200" dirty="0" smtClean="0">
                <a:solidFill>
                  <a:srgbClr val="002060"/>
                </a:solidFill>
              </a:rPr>
              <a:t>- Fatigue</a:t>
            </a:r>
            <a:endParaRPr lang="fr-FR" sz="2200" dirty="0">
              <a:solidFill>
                <a:srgbClr val="002060"/>
              </a:solidFill>
            </a:endParaRPr>
          </a:p>
          <a:p>
            <a:r>
              <a:rPr lang="fr-FR" sz="2200" dirty="0">
                <a:solidFill>
                  <a:srgbClr val="002060"/>
                </a:solidFill>
              </a:rPr>
              <a:t>	</a:t>
            </a:r>
            <a:r>
              <a:rPr lang="fr-FR" sz="2200" dirty="0" smtClean="0">
                <a:solidFill>
                  <a:srgbClr val="002060"/>
                </a:solidFill>
              </a:rPr>
              <a:t>- Manque </a:t>
            </a:r>
            <a:r>
              <a:rPr lang="fr-FR" sz="2200" dirty="0">
                <a:solidFill>
                  <a:srgbClr val="002060"/>
                </a:solidFill>
              </a:rPr>
              <a:t>entrainements</a:t>
            </a:r>
          </a:p>
          <a:p>
            <a:r>
              <a:rPr lang="fr-FR" sz="2200" dirty="0">
                <a:solidFill>
                  <a:srgbClr val="002060"/>
                </a:solidFill>
              </a:rPr>
              <a:t>	</a:t>
            </a:r>
            <a:r>
              <a:rPr lang="fr-FR" sz="2200" dirty="0" smtClean="0">
                <a:solidFill>
                  <a:srgbClr val="002060"/>
                </a:solidFill>
              </a:rPr>
              <a:t>- Effort</a:t>
            </a:r>
            <a:endParaRPr lang="fr-FR" sz="2200" dirty="0">
              <a:solidFill>
                <a:srgbClr val="002060"/>
              </a:solidFill>
            </a:endParaRPr>
          </a:p>
          <a:p>
            <a:r>
              <a:rPr lang="fr-FR" sz="2200" dirty="0">
                <a:solidFill>
                  <a:srgbClr val="002060"/>
                </a:solidFill>
              </a:rPr>
              <a:t>	</a:t>
            </a:r>
            <a:r>
              <a:rPr lang="fr-FR" sz="2200" dirty="0" smtClean="0">
                <a:solidFill>
                  <a:srgbClr val="002060"/>
                </a:solidFill>
              </a:rPr>
              <a:t>- Obscurité</a:t>
            </a:r>
            <a:endParaRPr lang="fr-FR" sz="2200" dirty="0">
              <a:solidFill>
                <a:srgbClr val="002060"/>
              </a:solidFill>
            </a:endParaRPr>
          </a:p>
          <a:p>
            <a:r>
              <a:rPr lang="fr-FR" sz="2200" dirty="0">
                <a:solidFill>
                  <a:srgbClr val="002060"/>
                </a:solidFill>
              </a:rPr>
              <a:t>	</a:t>
            </a:r>
            <a:r>
              <a:rPr lang="fr-FR" sz="2200" dirty="0" smtClean="0">
                <a:solidFill>
                  <a:srgbClr val="002060"/>
                </a:solidFill>
              </a:rPr>
              <a:t>- Angoisse</a:t>
            </a:r>
            <a:endParaRPr lang="fr-FR" sz="2200" dirty="0">
              <a:solidFill>
                <a:srgbClr val="002060"/>
              </a:solidFill>
            </a:endParaRPr>
          </a:p>
        </p:txBody>
      </p:sp>
      <p:sp>
        <p:nvSpPr>
          <p:cNvPr id="5" name="Titre 1"/>
          <p:cNvSpPr txBox="1">
            <a:spLocks/>
          </p:cNvSpPr>
          <p:nvPr/>
        </p:nvSpPr>
        <p:spPr>
          <a:xfrm>
            <a:off x="1097280" y="685800"/>
            <a:ext cx="10058400" cy="10515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3000" dirty="0" smtClean="0">
                <a:solidFill>
                  <a:srgbClr val="002060"/>
                </a:solidFill>
              </a:rPr>
              <a:t>La narcose – Causes</a:t>
            </a:r>
            <a:endParaRPr lang="fr-FR" sz="3000" dirty="0">
              <a:solidFill>
                <a:srgbClr val="002060"/>
              </a:solidFill>
            </a:endParaRPr>
          </a:p>
        </p:txBody>
      </p:sp>
      <p:sp>
        <p:nvSpPr>
          <p:cNvPr id="6" name="Titre 1"/>
          <p:cNvSpPr txBox="1">
            <a:spLocks/>
          </p:cNvSpPr>
          <p:nvPr/>
        </p:nvSpPr>
        <p:spPr>
          <a:xfrm>
            <a:off x="7945756" y="4162424"/>
            <a:ext cx="2217419" cy="504825"/>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fr-FR" sz="2200" b="1" dirty="0" smtClean="0">
                <a:solidFill>
                  <a:srgbClr val="002060"/>
                </a:solidFill>
              </a:rPr>
              <a:t>MONTULAT ????</a:t>
            </a:r>
            <a:endParaRPr lang="fr-FR" sz="2200" b="1" dirty="0">
              <a:solidFill>
                <a:srgbClr val="002060"/>
              </a:solidFill>
            </a:endParaRPr>
          </a:p>
        </p:txBody>
      </p:sp>
    </p:spTree>
    <p:extLst>
      <p:ext uri="{BB962C8B-B14F-4D97-AF65-F5344CB8AC3E}">
        <p14:creationId xmlns:p14="http://schemas.microsoft.com/office/powerpoint/2010/main" val="2899135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622</TotalTime>
  <Words>443</Words>
  <Application>Microsoft Office PowerPoint</Application>
  <PresentationFormat>Grand écran</PresentationFormat>
  <Paragraphs>173</Paragraphs>
  <Slides>14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14</vt:i4>
      </vt:variant>
    </vt:vector>
  </HeadingPairs>
  <TitlesOfParts>
    <vt:vector size="17" baseType="lpstr">
      <vt:lpstr>Calibri</vt:lpstr>
      <vt:lpstr>Calibri Light</vt:lpstr>
      <vt:lpstr>Rétrospective</vt:lpstr>
      <vt:lpstr>La Narcose</vt:lpstr>
      <vt:lpstr>La narcose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DES QUESTIONS ???????????</vt:lpstr>
      <vt:lpstr>BONNES PLONGEES A TOUS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Plongée 87</dc:title>
  <dc:creator>Olivier ORABONA</dc:creator>
  <cp:lastModifiedBy>Jean-Francois ARVY</cp:lastModifiedBy>
  <cp:revision>61</cp:revision>
  <dcterms:created xsi:type="dcterms:W3CDTF">2019-06-11T14:31:38Z</dcterms:created>
  <dcterms:modified xsi:type="dcterms:W3CDTF">2019-11-14T13:54:24Z</dcterms:modified>
</cp:coreProperties>
</file>